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69" r:id="rId2"/>
    <p:sldId id="635" r:id="rId3"/>
    <p:sldId id="636" r:id="rId4"/>
    <p:sldId id="637" r:id="rId5"/>
    <p:sldId id="638" r:id="rId6"/>
    <p:sldId id="270" r:id="rId7"/>
    <p:sldId id="627" r:id="rId8"/>
    <p:sldId id="628" r:id="rId9"/>
    <p:sldId id="629" r:id="rId10"/>
    <p:sldId id="630" r:id="rId11"/>
    <p:sldId id="271" r:id="rId12"/>
    <p:sldId id="631" r:id="rId13"/>
    <p:sldId id="632" r:id="rId14"/>
    <p:sldId id="633" r:id="rId15"/>
    <p:sldId id="634" r:id="rId16"/>
    <p:sldId id="272" r:id="rId17"/>
    <p:sldId id="623" r:id="rId18"/>
    <p:sldId id="624" r:id="rId19"/>
    <p:sldId id="625" r:id="rId20"/>
    <p:sldId id="626" r:id="rId21"/>
    <p:sldId id="273" r:id="rId22"/>
    <p:sldId id="619" r:id="rId23"/>
    <p:sldId id="620" r:id="rId24"/>
    <p:sldId id="621" r:id="rId25"/>
    <p:sldId id="622" r:id="rId26"/>
    <p:sldId id="274" r:id="rId27"/>
    <p:sldId id="615" r:id="rId28"/>
    <p:sldId id="616" r:id="rId29"/>
    <p:sldId id="617" r:id="rId30"/>
    <p:sldId id="618" r:id="rId31"/>
    <p:sldId id="275" r:id="rId32"/>
    <p:sldId id="611" r:id="rId33"/>
    <p:sldId id="612" r:id="rId34"/>
    <p:sldId id="613" r:id="rId35"/>
    <p:sldId id="614" r:id="rId36"/>
    <p:sldId id="276" r:id="rId37"/>
    <p:sldId id="607" r:id="rId38"/>
    <p:sldId id="608" r:id="rId39"/>
    <p:sldId id="609" r:id="rId40"/>
    <p:sldId id="610" r:id="rId41"/>
    <p:sldId id="277" r:id="rId42"/>
    <p:sldId id="603" r:id="rId43"/>
    <p:sldId id="604" r:id="rId44"/>
    <p:sldId id="605" r:id="rId45"/>
    <p:sldId id="606" r:id="rId46"/>
    <p:sldId id="278" r:id="rId47"/>
    <p:sldId id="599" r:id="rId48"/>
    <p:sldId id="600" r:id="rId49"/>
    <p:sldId id="601" r:id="rId50"/>
    <p:sldId id="602" r:id="rId51"/>
    <p:sldId id="279" r:id="rId52"/>
    <p:sldId id="595" r:id="rId53"/>
    <p:sldId id="596" r:id="rId54"/>
    <p:sldId id="597" r:id="rId55"/>
    <p:sldId id="598" r:id="rId56"/>
    <p:sldId id="280" r:id="rId57"/>
    <p:sldId id="591" r:id="rId58"/>
    <p:sldId id="592" r:id="rId59"/>
    <p:sldId id="593" r:id="rId60"/>
    <p:sldId id="594" r:id="rId61"/>
    <p:sldId id="281" r:id="rId62"/>
    <p:sldId id="587" r:id="rId63"/>
    <p:sldId id="588" r:id="rId64"/>
    <p:sldId id="589" r:id="rId65"/>
    <p:sldId id="590" r:id="rId6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B94289AB-8717-FD47-BB03-597DA5DC516C}">
          <p14:sldIdLst/>
        </p14:section>
        <p14:section name="響き増" id="{0805C13B-3CA8-2C4D-8314-E0EA05824C73}">
          <p14:sldIdLst>
            <p14:sldId id="269"/>
            <p14:sldId id="635"/>
            <p14:sldId id="636"/>
            <p14:sldId id="637"/>
            <p14:sldId id="638"/>
          </p14:sldIdLst>
        </p14:section>
        <p14:section name="自分の声" id="{7DA9D1FA-5E40-164C-917E-61C46FEEAA7A}">
          <p14:sldIdLst>
            <p14:sldId id="270"/>
            <p14:sldId id="627"/>
            <p14:sldId id="628"/>
            <p14:sldId id="629"/>
            <p14:sldId id="630"/>
          </p14:sldIdLst>
        </p14:section>
        <p14:section name="他人の声" id="{83197A19-23FE-3642-A757-6D7F531F6AB0}">
          <p14:sldIdLst>
            <p14:sldId id="271"/>
            <p14:sldId id="631"/>
            <p14:sldId id="632"/>
            <p14:sldId id="633"/>
            <p14:sldId id="634"/>
          </p14:sldIdLst>
        </p14:section>
        <p14:section name="広がり感" id="{186AA418-803B-BA4C-ABF7-842C9505CD1B}">
          <p14:sldIdLst>
            <p14:sldId id="272"/>
            <p14:sldId id="623"/>
            <p14:sldId id="624"/>
            <p14:sldId id="625"/>
            <p14:sldId id="626"/>
          </p14:sldIdLst>
        </p14:section>
        <p14:section name="客席に届く" id="{1EDF4203-721F-8141-88AA-FFAB019A98E0}">
          <p14:sldIdLst>
            <p14:sldId id="273"/>
            <p14:sldId id="619"/>
            <p14:sldId id="620"/>
            <p14:sldId id="621"/>
            <p14:sldId id="622"/>
          </p14:sldIdLst>
        </p14:section>
        <p14:section name="自分に返る" id="{F62087ED-B470-9D43-9646-AEE3B8260E22}">
          <p14:sldIdLst>
            <p14:sldId id="274"/>
            <p14:sldId id="615"/>
            <p14:sldId id="616"/>
            <p14:sldId id="617"/>
            <p14:sldId id="618"/>
          </p14:sldIdLst>
        </p14:section>
        <p14:section name="包まれる" id="{CA0E005C-518E-6049-B834-CE2FE3A74C4F}">
          <p14:sldIdLst>
            <p14:sldId id="275"/>
            <p14:sldId id="611"/>
            <p14:sldId id="612"/>
            <p14:sldId id="613"/>
            <p14:sldId id="614"/>
          </p14:sldIdLst>
        </p14:section>
        <p14:section name="疲れる" id="{E965738A-3181-9642-AF4E-31A5796AAB92}">
          <p14:sldIdLst>
            <p14:sldId id="276"/>
            <p14:sldId id="607"/>
            <p14:sldId id="608"/>
            <p14:sldId id="609"/>
            <p14:sldId id="610"/>
          </p14:sldIdLst>
        </p14:section>
        <p14:section name="強弱" id="{0882D9FC-D7CB-B94A-87F8-993AF63DEF0B}">
          <p14:sldIdLst>
            <p14:sldId id="277"/>
            <p14:sldId id="603"/>
            <p14:sldId id="604"/>
            <p14:sldId id="605"/>
            <p14:sldId id="606"/>
          </p14:sldIdLst>
        </p14:section>
        <p14:section name="アンサンブル" id="{202C90D5-29C1-3540-8278-3A09BD44DD14}">
          <p14:sldIdLst>
            <p14:sldId id="278"/>
            <p14:sldId id="599"/>
            <p14:sldId id="600"/>
            <p14:sldId id="601"/>
            <p14:sldId id="602"/>
          </p14:sldIdLst>
        </p14:section>
        <p14:section name="溶け合う" id="{C20F7E0D-7750-A946-B148-F26B3BF1AE60}">
          <p14:sldIdLst>
            <p14:sldId id="279"/>
            <p14:sldId id="595"/>
            <p14:sldId id="596"/>
            <p14:sldId id="597"/>
            <p14:sldId id="598"/>
          </p14:sldIdLst>
        </p14:section>
        <p14:section name="上手くいった" id="{4D6BD807-4B48-0342-A8FA-F0DFF34D7F45}">
          <p14:sldIdLst>
            <p14:sldId id="280"/>
            <p14:sldId id="591"/>
            <p14:sldId id="592"/>
            <p14:sldId id="593"/>
            <p14:sldId id="594"/>
          </p14:sldIdLst>
        </p14:section>
        <p14:section name="しやすさ" id="{F971F7F8-2D8D-1E44-85B4-86FBC31DD728}">
          <p14:sldIdLst>
            <p14:sldId id="281"/>
            <p14:sldId id="587"/>
            <p14:sldId id="588"/>
            <p14:sldId id="589"/>
            <p14:sldId id="5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70"/>
    <p:restoredTop sz="94648"/>
  </p:normalViewPr>
  <p:slideViewPr>
    <p:cSldViewPr snapToGrid="0">
      <p:cViewPr varScale="1">
        <p:scale>
          <a:sx n="73" d="100"/>
          <a:sy n="73" d="100"/>
        </p:scale>
        <p:origin x="216" y="1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0F105-D5FF-B444-ACC8-A4CB50905A3B}" type="datetimeFigureOut">
              <a:rPr kumimoji="1" lang="ja-JP" altLang="en-US" smtClean="0"/>
              <a:t>2024/1/15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9B7E75-B337-C345-94E4-4E635050CE5F}" type="slidenum">
              <a:rPr kumimoji="1" lang="ja-JP" altLang="en-US" smtClean="0"/>
              <a:t>‹#›</a:t>
            </a:fld>
            <a:endParaRPr kumimoji="1" lang="ja-JP" altLang="en-US"/>
          </a:p>
        </p:txBody>
      </p:sp>
    </p:spTree>
    <p:extLst>
      <p:ext uri="{BB962C8B-B14F-4D97-AF65-F5344CB8AC3E}">
        <p14:creationId xmlns:p14="http://schemas.microsoft.com/office/powerpoint/2010/main" val="213982377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49B7E75-B337-C345-94E4-4E635050CE5F}" type="slidenum">
              <a:rPr kumimoji="1" lang="ja-JP" altLang="en-US" smtClean="0"/>
              <a:t>1</a:t>
            </a:fld>
            <a:endParaRPr kumimoji="1" lang="ja-JP" altLang="en-US"/>
          </a:p>
        </p:txBody>
      </p:sp>
    </p:spTree>
    <p:extLst>
      <p:ext uri="{BB962C8B-B14F-4D97-AF65-F5344CB8AC3E}">
        <p14:creationId xmlns:p14="http://schemas.microsoft.com/office/powerpoint/2010/main" val="1137170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3C4D2-FB5B-7CF7-ED88-639E97C0D1B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3CFAB8-CC3E-451B-D311-BD9464C3111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1A2B47F-7029-DCB7-814A-3608C1758936}"/>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59731B3-3277-1997-8058-F1B5261029D6}"/>
              </a:ext>
            </a:extLst>
          </p:cNvPr>
          <p:cNvSpPr>
            <a:spLocks noGrp="1"/>
          </p:cNvSpPr>
          <p:nvPr>
            <p:ph type="sldNum" sz="quarter" idx="5"/>
          </p:nvPr>
        </p:nvSpPr>
        <p:spPr/>
        <p:txBody>
          <a:bodyPr/>
          <a:lstStyle/>
          <a:p>
            <a:fld id="{449B7E75-B337-C345-94E4-4E635050CE5F}" type="slidenum">
              <a:rPr kumimoji="1" lang="ja-JP" altLang="en-US" smtClean="0"/>
              <a:t>2</a:t>
            </a:fld>
            <a:endParaRPr kumimoji="1" lang="ja-JP" altLang="en-US"/>
          </a:p>
        </p:txBody>
      </p:sp>
    </p:spTree>
    <p:extLst>
      <p:ext uri="{BB962C8B-B14F-4D97-AF65-F5344CB8AC3E}">
        <p14:creationId xmlns:p14="http://schemas.microsoft.com/office/powerpoint/2010/main" val="3164518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6D07E-83CB-5410-A2E6-88D8639D24E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7EA1084-68B8-FB07-16B6-7ADEFB1175C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831D74C-7A90-EADF-FFFF-A94FB858FAA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5AEE90D-5876-AD2D-A29E-D74136C4017A}"/>
              </a:ext>
            </a:extLst>
          </p:cNvPr>
          <p:cNvSpPr>
            <a:spLocks noGrp="1"/>
          </p:cNvSpPr>
          <p:nvPr>
            <p:ph type="sldNum" sz="quarter" idx="5"/>
          </p:nvPr>
        </p:nvSpPr>
        <p:spPr/>
        <p:txBody>
          <a:bodyPr/>
          <a:lstStyle/>
          <a:p>
            <a:fld id="{449B7E75-B337-C345-94E4-4E635050CE5F}" type="slidenum">
              <a:rPr kumimoji="1" lang="ja-JP" altLang="en-US" smtClean="0"/>
              <a:t>3</a:t>
            </a:fld>
            <a:endParaRPr kumimoji="1" lang="ja-JP" altLang="en-US"/>
          </a:p>
        </p:txBody>
      </p:sp>
    </p:spTree>
    <p:extLst>
      <p:ext uri="{BB962C8B-B14F-4D97-AF65-F5344CB8AC3E}">
        <p14:creationId xmlns:p14="http://schemas.microsoft.com/office/powerpoint/2010/main" val="480304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158E0-9255-AF0D-FFD5-EE0340F2A0A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6112EA9-27B6-92D9-E463-4267B0A0762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F0BCD7-F008-3888-2E5C-AAFC17D7D17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6BBAD18-C649-16C4-6F8D-C79BFE8CFDA8}"/>
              </a:ext>
            </a:extLst>
          </p:cNvPr>
          <p:cNvSpPr>
            <a:spLocks noGrp="1"/>
          </p:cNvSpPr>
          <p:nvPr>
            <p:ph type="sldNum" sz="quarter" idx="5"/>
          </p:nvPr>
        </p:nvSpPr>
        <p:spPr/>
        <p:txBody>
          <a:bodyPr/>
          <a:lstStyle/>
          <a:p>
            <a:fld id="{449B7E75-B337-C345-94E4-4E635050CE5F}" type="slidenum">
              <a:rPr kumimoji="1" lang="ja-JP" altLang="en-US" smtClean="0"/>
              <a:t>4</a:t>
            </a:fld>
            <a:endParaRPr kumimoji="1" lang="ja-JP" altLang="en-US"/>
          </a:p>
        </p:txBody>
      </p:sp>
    </p:spTree>
    <p:extLst>
      <p:ext uri="{BB962C8B-B14F-4D97-AF65-F5344CB8AC3E}">
        <p14:creationId xmlns:p14="http://schemas.microsoft.com/office/powerpoint/2010/main" val="687732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CAAF7-5193-D308-5A9C-AB1151A7C39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72C8315-76F2-8CB6-C196-E00D33A6A3B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6BD380-AAED-F286-572A-E972B336E7B0}"/>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5E77B28-7BFC-2E13-FA82-DE1111F78EF6}"/>
              </a:ext>
            </a:extLst>
          </p:cNvPr>
          <p:cNvSpPr>
            <a:spLocks noGrp="1"/>
          </p:cNvSpPr>
          <p:nvPr>
            <p:ph type="sldNum" sz="quarter" idx="5"/>
          </p:nvPr>
        </p:nvSpPr>
        <p:spPr/>
        <p:txBody>
          <a:bodyPr/>
          <a:lstStyle/>
          <a:p>
            <a:fld id="{449B7E75-B337-C345-94E4-4E635050CE5F}" type="slidenum">
              <a:rPr kumimoji="1" lang="ja-JP" altLang="en-US" smtClean="0"/>
              <a:t>5</a:t>
            </a:fld>
            <a:endParaRPr kumimoji="1" lang="ja-JP" altLang="en-US"/>
          </a:p>
        </p:txBody>
      </p:sp>
    </p:spTree>
    <p:extLst>
      <p:ext uri="{BB962C8B-B14F-4D97-AF65-F5344CB8AC3E}">
        <p14:creationId xmlns:p14="http://schemas.microsoft.com/office/powerpoint/2010/main" val="2831073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9E9E73-44F5-D0F0-B51D-F48E976C1CD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E3957FF-DCBB-8C6D-696A-F0751704B5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0DA1270-5EC9-CE9A-3C90-C501B972F7F7}"/>
              </a:ext>
            </a:extLst>
          </p:cNvPr>
          <p:cNvSpPr>
            <a:spLocks noGrp="1"/>
          </p:cNvSpPr>
          <p:nvPr>
            <p:ph type="dt" sz="half" idx="10"/>
          </p:nvPr>
        </p:nvSpPr>
        <p:spPr/>
        <p:txBody>
          <a:bodyPr/>
          <a:lstStyle/>
          <a:p>
            <a:fld id="{8101E09B-A00D-1E43-B09E-FBF5EC7B339F}" type="datetimeFigureOut">
              <a:rPr kumimoji="1" lang="ja-JP" altLang="en-US" smtClean="0"/>
              <a:t>2024/1/15</a:t>
            </a:fld>
            <a:endParaRPr kumimoji="1" lang="ja-JP" altLang="en-US"/>
          </a:p>
        </p:txBody>
      </p:sp>
      <p:sp>
        <p:nvSpPr>
          <p:cNvPr id="5" name="フッター プレースホルダー 4">
            <a:extLst>
              <a:ext uri="{FF2B5EF4-FFF2-40B4-BE49-F238E27FC236}">
                <a16:creationId xmlns:a16="http://schemas.microsoft.com/office/drawing/2014/main" id="{174643E9-F5C0-605C-59F3-6B6597CB45C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6F3A55-F0B8-0B3A-35A3-B1CFB782DF4E}"/>
              </a:ext>
            </a:extLst>
          </p:cNvPr>
          <p:cNvSpPr>
            <a:spLocks noGrp="1"/>
          </p:cNvSpPr>
          <p:nvPr>
            <p:ph type="sldNum" sz="quarter" idx="12"/>
          </p:nvPr>
        </p:nvSpPr>
        <p:spPr/>
        <p:txBody>
          <a:bodyPr/>
          <a:lstStyle/>
          <a:p>
            <a:fld id="{CCF1AF1B-E881-2E48-ABBC-D759008708E7}" type="slidenum">
              <a:rPr kumimoji="1" lang="ja-JP" altLang="en-US" smtClean="0"/>
              <a:t>‹#›</a:t>
            </a:fld>
            <a:endParaRPr kumimoji="1" lang="ja-JP" altLang="en-US"/>
          </a:p>
        </p:txBody>
      </p:sp>
    </p:spTree>
    <p:extLst>
      <p:ext uri="{BB962C8B-B14F-4D97-AF65-F5344CB8AC3E}">
        <p14:creationId xmlns:p14="http://schemas.microsoft.com/office/powerpoint/2010/main" val="1575258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CE940B-52FC-B756-6515-F5A1692D376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DD3D47A-EBBD-DD92-4C5F-AB2D147A9AD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A0DA03F-989B-ECEF-D2E5-C7948ADC90C5}"/>
              </a:ext>
            </a:extLst>
          </p:cNvPr>
          <p:cNvSpPr>
            <a:spLocks noGrp="1"/>
          </p:cNvSpPr>
          <p:nvPr>
            <p:ph type="dt" sz="half" idx="10"/>
          </p:nvPr>
        </p:nvSpPr>
        <p:spPr/>
        <p:txBody>
          <a:bodyPr/>
          <a:lstStyle/>
          <a:p>
            <a:fld id="{8101E09B-A00D-1E43-B09E-FBF5EC7B339F}" type="datetimeFigureOut">
              <a:rPr kumimoji="1" lang="ja-JP" altLang="en-US" smtClean="0"/>
              <a:t>2024/1/15</a:t>
            </a:fld>
            <a:endParaRPr kumimoji="1" lang="ja-JP" altLang="en-US"/>
          </a:p>
        </p:txBody>
      </p:sp>
      <p:sp>
        <p:nvSpPr>
          <p:cNvPr id="5" name="フッター プレースホルダー 4">
            <a:extLst>
              <a:ext uri="{FF2B5EF4-FFF2-40B4-BE49-F238E27FC236}">
                <a16:creationId xmlns:a16="http://schemas.microsoft.com/office/drawing/2014/main" id="{CB4AD0F1-3688-6FB7-AD55-23EB49551C2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ADE1094-6E4E-56FE-FC6E-3CA13976E3C2}"/>
              </a:ext>
            </a:extLst>
          </p:cNvPr>
          <p:cNvSpPr>
            <a:spLocks noGrp="1"/>
          </p:cNvSpPr>
          <p:nvPr>
            <p:ph type="sldNum" sz="quarter" idx="12"/>
          </p:nvPr>
        </p:nvSpPr>
        <p:spPr/>
        <p:txBody>
          <a:bodyPr/>
          <a:lstStyle/>
          <a:p>
            <a:fld id="{CCF1AF1B-E881-2E48-ABBC-D759008708E7}" type="slidenum">
              <a:rPr kumimoji="1" lang="ja-JP" altLang="en-US" smtClean="0"/>
              <a:t>‹#›</a:t>
            </a:fld>
            <a:endParaRPr kumimoji="1" lang="ja-JP" altLang="en-US"/>
          </a:p>
        </p:txBody>
      </p:sp>
    </p:spTree>
    <p:extLst>
      <p:ext uri="{BB962C8B-B14F-4D97-AF65-F5344CB8AC3E}">
        <p14:creationId xmlns:p14="http://schemas.microsoft.com/office/powerpoint/2010/main" val="2803917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7E12A76-85B0-8050-A4C9-24ADF63BB67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0B54C0E-76EB-8A6F-91D4-66AFAF582D9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C246C74-1243-9430-2908-EC032901121B}"/>
              </a:ext>
            </a:extLst>
          </p:cNvPr>
          <p:cNvSpPr>
            <a:spLocks noGrp="1"/>
          </p:cNvSpPr>
          <p:nvPr>
            <p:ph type="dt" sz="half" idx="10"/>
          </p:nvPr>
        </p:nvSpPr>
        <p:spPr/>
        <p:txBody>
          <a:bodyPr/>
          <a:lstStyle/>
          <a:p>
            <a:fld id="{8101E09B-A00D-1E43-B09E-FBF5EC7B339F}" type="datetimeFigureOut">
              <a:rPr kumimoji="1" lang="ja-JP" altLang="en-US" smtClean="0"/>
              <a:t>2024/1/15</a:t>
            </a:fld>
            <a:endParaRPr kumimoji="1" lang="ja-JP" altLang="en-US"/>
          </a:p>
        </p:txBody>
      </p:sp>
      <p:sp>
        <p:nvSpPr>
          <p:cNvPr id="5" name="フッター プレースホルダー 4">
            <a:extLst>
              <a:ext uri="{FF2B5EF4-FFF2-40B4-BE49-F238E27FC236}">
                <a16:creationId xmlns:a16="http://schemas.microsoft.com/office/drawing/2014/main" id="{CB6F59F4-5016-B5E6-6E77-C0DCB5F3D4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89E932-CD6F-7867-B5C1-ED837DF3057E}"/>
              </a:ext>
            </a:extLst>
          </p:cNvPr>
          <p:cNvSpPr>
            <a:spLocks noGrp="1"/>
          </p:cNvSpPr>
          <p:nvPr>
            <p:ph type="sldNum" sz="quarter" idx="12"/>
          </p:nvPr>
        </p:nvSpPr>
        <p:spPr/>
        <p:txBody>
          <a:bodyPr/>
          <a:lstStyle/>
          <a:p>
            <a:fld id="{CCF1AF1B-E881-2E48-ABBC-D759008708E7}" type="slidenum">
              <a:rPr kumimoji="1" lang="ja-JP" altLang="en-US" smtClean="0"/>
              <a:t>‹#›</a:t>
            </a:fld>
            <a:endParaRPr kumimoji="1" lang="ja-JP" altLang="en-US"/>
          </a:p>
        </p:txBody>
      </p:sp>
    </p:spTree>
    <p:extLst>
      <p:ext uri="{BB962C8B-B14F-4D97-AF65-F5344CB8AC3E}">
        <p14:creationId xmlns:p14="http://schemas.microsoft.com/office/powerpoint/2010/main" val="627154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C03A63-CBF5-F606-BCE6-D21E5DD7852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1C1E2B3-9E9F-C974-3EDC-75CDA0B4AB7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482D0E-E38D-ABB4-F7F7-6EFE2B7C18A2}"/>
              </a:ext>
            </a:extLst>
          </p:cNvPr>
          <p:cNvSpPr>
            <a:spLocks noGrp="1"/>
          </p:cNvSpPr>
          <p:nvPr>
            <p:ph type="dt" sz="half" idx="10"/>
          </p:nvPr>
        </p:nvSpPr>
        <p:spPr/>
        <p:txBody>
          <a:bodyPr/>
          <a:lstStyle/>
          <a:p>
            <a:fld id="{8101E09B-A00D-1E43-B09E-FBF5EC7B339F}" type="datetimeFigureOut">
              <a:rPr kumimoji="1" lang="ja-JP" altLang="en-US" smtClean="0"/>
              <a:t>2024/1/15</a:t>
            </a:fld>
            <a:endParaRPr kumimoji="1" lang="ja-JP" altLang="en-US"/>
          </a:p>
        </p:txBody>
      </p:sp>
      <p:sp>
        <p:nvSpPr>
          <p:cNvPr id="5" name="フッター プレースホルダー 4">
            <a:extLst>
              <a:ext uri="{FF2B5EF4-FFF2-40B4-BE49-F238E27FC236}">
                <a16:creationId xmlns:a16="http://schemas.microsoft.com/office/drawing/2014/main" id="{A849FCD4-0D9C-23D8-A9F3-96B4B8F873F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61357B7-86E0-AC26-DB0D-69A2E058FA06}"/>
              </a:ext>
            </a:extLst>
          </p:cNvPr>
          <p:cNvSpPr>
            <a:spLocks noGrp="1"/>
          </p:cNvSpPr>
          <p:nvPr>
            <p:ph type="sldNum" sz="quarter" idx="12"/>
          </p:nvPr>
        </p:nvSpPr>
        <p:spPr/>
        <p:txBody>
          <a:bodyPr/>
          <a:lstStyle/>
          <a:p>
            <a:fld id="{CCF1AF1B-E881-2E48-ABBC-D759008708E7}" type="slidenum">
              <a:rPr kumimoji="1" lang="ja-JP" altLang="en-US" smtClean="0"/>
              <a:t>‹#›</a:t>
            </a:fld>
            <a:endParaRPr kumimoji="1" lang="ja-JP" altLang="en-US"/>
          </a:p>
        </p:txBody>
      </p:sp>
    </p:spTree>
    <p:extLst>
      <p:ext uri="{BB962C8B-B14F-4D97-AF65-F5344CB8AC3E}">
        <p14:creationId xmlns:p14="http://schemas.microsoft.com/office/powerpoint/2010/main" val="580016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D644A4-49E5-6589-3391-9190760AA24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3D9123C-0775-FB9A-983D-1FEB4BDFD99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5075BF3-E1CF-852D-0FD8-BFC496CAF4C6}"/>
              </a:ext>
            </a:extLst>
          </p:cNvPr>
          <p:cNvSpPr>
            <a:spLocks noGrp="1"/>
          </p:cNvSpPr>
          <p:nvPr>
            <p:ph type="dt" sz="half" idx="10"/>
          </p:nvPr>
        </p:nvSpPr>
        <p:spPr/>
        <p:txBody>
          <a:bodyPr/>
          <a:lstStyle/>
          <a:p>
            <a:fld id="{8101E09B-A00D-1E43-B09E-FBF5EC7B339F}" type="datetimeFigureOut">
              <a:rPr kumimoji="1" lang="ja-JP" altLang="en-US" smtClean="0"/>
              <a:t>2024/1/15</a:t>
            </a:fld>
            <a:endParaRPr kumimoji="1" lang="ja-JP" altLang="en-US"/>
          </a:p>
        </p:txBody>
      </p:sp>
      <p:sp>
        <p:nvSpPr>
          <p:cNvPr id="5" name="フッター プレースホルダー 4">
            <a:extLst>
              <a:ext uri="{FF2B5EF4-FFF2-40B4-BE49-F238E27FC236}">
                <a16:creationId xmlns:a16="http://schemas.microsoft.com/office/drawing/2014/main" id="{73A5E425-B774-7F83-E7F4-4C4C0BC6AD3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F7A6D29-9B02-2618-C4C3-18ED4FD08EBB}"/>
              </a:ext>
            </a:extLst>
          </p:cNvPr>
          <p:cNvSpPr>
            <a:spLocks noGrp="1"/>
          </p:cNvSpPr>
          <p:nvPr>
            <p:ph type="sldNum" sz="quarter" idx="12"/>
          </p:nvPr>
        </p:nvSpPr>
        <p:spPr/>
        <p:txBody>
          <a:bodyPr/>
          <a:lstStyle/>
          <a:p>
            <a:fld id="{CCF1AF1B-E881-2E48-ABBC-D759008708E7}" type="slidenum">
              <a:rPr kumimoji="1" lang="ja-JP" altLang="en-US" smtClean="0"/>
              <a:t>‹#›</a:t>
            </a:fld>
            <a:endParaRPr kumimoji="1" lang="ja-JP" altLang="en-US"/>
          </a:p>
        </p:txBody>
      </p:sp>
    </p:spTree>
    <p:extLst>
      <p:ext uri="{BB962C8B-B14F-4D97-AF65-F5344CB8AC3E}">
        <p14:creationId xmlns:p14="http://schemas.microsoft.com/office/powerpoint/2010/main" val="2992626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95BC1-87F3-681E-C1FA-8B362A907F3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631F4BE-3D06-0CDE-14B6-444BCC8D317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C339BE5-1665-8D45-1235-56B77191211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2E1A276-2472-77EF-A202-316D6A42BDE6}"/>
              </a:ext>
            </a:extLst>
          </p:cNvPr>
          <p:cNvSpPr>
            <a:spLocks noGrp="1"/>
          </p:cNvSpPr>
          <p:nvPr>
            <p:ph type="dt" sz="half" idx="10"/>
          </p:nvPr>
        </p:nvSpPr>
        <p:spPr/>
        <p:txBody>
          <a:bodyPr/>
          <a:lstStyle/>
          <a:p>
            <a:fld id="{8101E09B-A00D-1E43-B09E-FBF5EC7B339F}" type="datetimeFigureOut">
              <a:rPr kumimoji="1" lang="ja-JP" altLang="en-US" smtClean="0"/>
              <a:t>2024/1/15</a:t>
            </a:fld>
            <a:endParaRPr kumimoji="1" lang="ja-JP" altLang="en-US"/>
          </a:p>
        </p:txBody>
      </p:sp>
      <p:sp>
        <p:nvSpPr>
          <p:cNvPr id="6" name="フッター プレースホルダー 5">
            <a:extLst>
              <a:ext uri="{FF2B5EF4-FFF2-40B4-BE49-F238E27FC236}">
                <a16:creationId xmlns:a16="http://schemas.microsoft.com/office/drawing/2014/main" id="{CCD5E892-D39C-305A-42A7-E13D3EF7074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5D4CEA1-08F5-099D-C1AA-3707D7DDD57D}"/>
              </a:ext>
            </a:extLst>
          </p:cNvPr>
          <p:cNvSpPr>
            <a:spLocks noGrp="1"/>
          </p:cNvSpPr>
          <p:nvPr>
            <p:ph type="sldNum" sz="quarter" idx="12"/>
          </p:nvPr>
        </p:nvSpPr>
        <p:spPr/>
        <p:txBody>
          <a:bodyPr/>
          <a:lstStyle/>
          <a:p>
            <a:fld id="{CCF1AF1B-E881-2E48-ABBC-D759008708E7}" type="slidenum">
              <a:rPr kumimoji="1" lang="ja-JP" altLang="en-US" smtClean="0"/>
              <a:t>‹#›</a:t>
            </a:fld>
            <a:endParaRPr kumimoji="1" lang="ja-JP" altLang="en-US"/>
          </a:p>
        </p:txBody>
      </p:sp>
    </p:spTree>
    <p:extLst>
      <p:ext uri="{BB962C8B-B14F-4D97-AF65-F5344CB8AC3E}">
        <p14:creationId xmlns:p14="http://schemas.microsoft.com/office/powerpoint/2010/main" val="2536266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2698EE-AD40-4351-30E4-D5806836008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36D3B83-6285-F888-88C7-802F28BE04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CF1D4F5-C735-DB71-A3B7-5129AB6B6E8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EB9037F-0AAF-8606-090F-E796935BB9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08415BF-8E7B-4006-4E4D-E960469934B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47D8B6A-9E85-1966-55B5-B4A86CF40B2C}"/>
              </a:ext>
            </a:extLst>
          </p:cNvPr>
          <p:cNvSpPr>
            <a:spLocks noGrp="1"/>
          </p:cNvSpPr>
          <p:nvPr>
            <p:ph type="dt" sz="half" idx="10"/>
          </p:nvPr>
        </p:nvSpPr>
        <p:spPr/>
        <p:txBody>
          <a:bodyPr/>
          <a:lstStyle/>
          <a:p>
            <a:fld id="{8101E09B-A00D-1E43-B09E-FBF5EC7B339F}" type="datetimeFigureOut">
              <a:rPr kumimoji="1" lang="ja-JP" altLang="en-US" smtClean="0"/>
              <a:t>2024/1/15</a:t>
            </a:fld>
            <a:endParaRPr kumimoji="1" lang="ja-JP" altLang="en-US"/>
          </a:p>
        </p:txBody>
      </p:sp>
      <p:sp>
        <p:nvSpPr>
          <p:cNvPr id="8" name="フッター プレースホルダー 7">
            <a:extLst>
              <a:ext uri="{FF2B5EF4-FFF2-40B4-BE49-F238E27FC236}">
                <a16:creationId xmlns:a16="http://schemas.microsoft.com/office/drawing/2014/main" id="{F38B05D3-1D32-A275-8BF2-4AD8B7CD371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9AF2A63-6564-557F-81B5-2E6F6FFF9907}"/>
              </a:ext>
            </a:extLst>
          </p:cNvPr>
          <p:cNvSpPr>
            <a:spLocks noGrp="1"/>
          </p:cNvSpPr>
          <p:nvPr>
            <p:ph type="sldNum" sz="quarter" idx="12"/>
          </p:nvPr>
        </p:nvSpPr>
        <p:spPr/>
        <p:txBody>
          <a:bodyPr/>
          <a:lstStyle/>
          <a:p>
            <a:fld id="{CCF1AF1B-E881-2E48-ABBC-D759008708E7}" type="slidenum">
              <a:rPr kumimoji="1" lang="ja-JP" altLang="en-US" smtClean="0"/>
              <a:t>‹#›</a:t>
            </a:fld>
            <a:endParaRPr kumimoji="1" lang="ja-JP" altLang="en-US"/>
          </a:p>
        </p:txBody>
      </p:sp>
    </p:spTree>
    <p:extLst>
      <p:ext uri="{BB962C8B-B14F-4D97-AF65-F5344CB8AC3E}">
        <p14:creationId xmlns:p14="http://schemas.microsoft.com/office/powerpoint/2010/main" val="1262060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FA13EB-F9FB-FF5F-820E-F78FA12B980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64D2442-AE1C-98A5-A60D-AD17FBA1C4E4}"/>
              </a:ext>
            </a:extLst>
          </p:cNvPr>
          <p:cNvSpPr>
            <a:spLocks noGrp="1"/>
          </p:cNvSpPr>
          <p:nvPr>
            <p:ph type="dt" sz="half" idx="10"/>
          </p:nvPr>
        </p:nvSpPr>
        <p:spPr/>
        <p:txBody>
          <a:bodyPr/>
          <a:lstStyle/>
          <a:p>
            <a:fld id="{8101E09B-A00D-1E43-B09E-FBF5EC7B339F}" type="datetimeFigureOut">
              <a:rPr kumimoji="1" lang="ja-JP" altLang="en-US" smtClean="0"/>
              <a:t>2024/1/15</a:t>
            </a:fld>
            <a:endParaRPr kumimoji="1" lang="ja-JP" altLang="en-US"/>
          </a:p>
        </p:txBody>
      </p:sp>
      <p:sp>
        <p:nvSpPr>
          <p:cNvPr id="4" name="フッター プレースホルダー 3">
            <a:extLst>
              <a:ext uri="{FF2B5EF4-FFF2-40B4-BE49-F238E27FC236}">
                <a16:creationId xmlns:a16="http://schemas.microsoft.com/office/drawing/2014/main" id="{190E68C5-22BA-C70E-B2BC-AF0C0C390EC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5780D85-2D38-0DD9-B1D9-BDC0DDB135C7}"/>
              </a:ext>
            </a:extLst>
          </p:cNvPr>
          <p:cNvSpPr>
            <a:spLocks noGrp="1"/>
          </p:cNvSpPr>
          <p:nvPr>
            <p:ph type="sldNum" sz="quarter" idx="12"/>
          </p:nvPr>
        </p:nvSpPr>
        <p:spPr/>
        <p:txBody>
          <a:bodyPr/>
          <a:lstStyle/>
          <a:p>
            <a:fld id="{CCF1AF1B-E881-2E48-ABBC-D759008708E7}" type="slidenum">
              <a:rPr kumimoji="1" lang="ja-JP" altLang="en-US" smtClean="0"/>
              <a:t>‹#›</a:t>
            </a:fld>
            <a:endParaRPr kumimoji="1" lang="ja-JP" altLang="en-US"/>
          </a:p>
        </p:txBody>
      </p:sp>
    </p:spTree>
    <p:extLst>
      <p:ext uri="{BB962C8B-B14F-4D97-AF65-F5344CB8AC3E}">
        <p14:creationId xmlns:p14="http://schemas.microsoft.com/office/powerpoint/2010/main" val="2719931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E9D2426-2F3F-5FD7-5122-5ED8F2AF10C5}"/>
              </a:ext>
            </a:extLst>
          </p:cNvPr>
          <p:cNvSpPr>
            <a:spLocks noGrp="1"/>
          </p:cNvSpPr>
          <p:nvPr>
            <p:ph type="dt" sz="half" idx="10"/>
          </p:nvPr>
        </p:nvSpPr>
        <p:spPr/>
        <p:txBody>
          <a:bodyPr/>
          <a:lstStyle/>
          <a:p>
            <a:fld id="{8101E09B-A00D-1E43-B09E-FBF5EC7B339F}" type="datetimeFigureOut">
              <a:rPr kumimoji="1" lang="ja-JP" altLang="en-US" smtClean="0"/>
              <a:t>2024/1/15</a:t>
            </a:fld>
            <a:endParaRPr kumimoji="1" lang="ja-JP" altLang="en-US"/>
          </a:p>
        </p:txBody>
      </p:sp>
      <p:sp>
        <p:nvSpPr>
          <p:cNvPr id="3" name="フッター プレースホルダー 2">
            <a:extLst>
              <a:ext uri="{FF2B5EF4-FFF2-40B4-BE49-F238E27FC236}">
                <a16:creationId xmlns:a16="http://schemas.microsoft.com/office/drawing/2014/main" id="{3A34FED1-4436-F8CE-26B3-AB6E7A7484D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85D8BB3-8731-2C1E-09C6-087E233362F4}"/>
              </a:ext>
            </a:extLst>
          </p:cNvPr>
          <p:cNvSpPr>
            <a:spLocks noGrp="1"/>
          </p:cNvSpPr>
          <p:nvPr>
            <p:ph type="sldNum" sz="quarter" idx="12"/>
          </p:nvPr>
        </p:nvSpPr>
        <p:spPr/>
        <p:txBody>
          <a:bodyPr/>
          <a:lstStyle/>
          <a:p>
            <a:fld id="{CCF1AF1B-E881-2E48-ABBC-D759008708E7}" type="slidenum">
              <a:rPr kumimoji="1" lang="ja-JP" altLang="en-US" smtClean="0"/>
              <a:t>‹#›</a:t>
            </a:fld>
            <a:endParaRPr kumimoji="1" lang="ja-JP" altLang="en-US"/>
          </a:p>
        </p:txBody>
      </p:sp>
    </p:spTree>
    <p:extLst>
      <p:ext uri="{BB962C8B-B14F-4D97-AF65-F5344CB8AC3E}">
        <p14:creationId xmlns:p14="http://schemas.microsoft.com/office/powerpoint/2010/main" val="540036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12CDF-CA9E-B75C-09C1-B6F59BEE4D4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7B56ED8-7D7D-1D13-3220-A0AC013448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66B3D50-3F09-E91C-8E71-B39565D8AB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1BA7325-47D7-C642-B6E5-13A0E64C502B}"/>
              </a:ext>
            </a:extLst>
          </p:cNvPr>
          <p:cNvSpPr>
            <a:spLocks noGrp="1"/>
          </p:cNvSpPr>
          <p:nvPr>
            <p:ph type="dt" sz="half" idx="10"/>
          </p:nvPr>
        </p:nvSpPr>
        <p:spPr/>
        <p:txBody>
          <a:bodyPr/>
          <a:lstStyle/>
          <a:p>
            <a:fld id="{8101E09B-A00D-1E43-B09E-FBF5EC7B339F}" type="datetimeFigureOut">
              <a:rPr kumimoji="1" lang="ja-JP" altLang="en-US" smtClean="0"/>
              <a:t>2024/1/15</a:t>
            </a:fld>
            <a:endParaRPr kumimoji="1" lang="ja-JP" altLang="en-US"/>
          </a:p>
        </p:txBody>
      </p:sp>
      <p:sp>
        <p:nvSpPr>
          <p:cNvPr id="6" name="フッター プレースホルダー 5">
            <a:extLst>
              <a:ext uri="{FF2B5EF4-FFF2-40B4-BE49-F238E27FC236}">
                <a16:creationId xmlns:a16="http://schemas.microsoft.com/office/drawing/2014/main" id="{80929712-3335-F101-270A-16ED3948295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180296-0B50-C074-DFA0-893EA10133C8}"/>
              </a:ext>
            </a:extLst>
          </p:cNvPr>
          <p:cNvSpPr>
            <a:spLocks noGrp="1"/>
          </p:cNvSpPr>
          <p:nvPr>
            <p:ph type="sldNum" sz="quarter" idx="12"/>
          </p:nvPr>
        </p:nvSpPr>
        <p:spPr/>
        <p:txBody>
          <a:bodyPr/>
          <a:lstStyle/>
          <a:p>
            <a:fld id="{CCF1AF1B-E881-2E48-ABBC-D759008708E7}" type="slidenum">
              <a:rPr kumimoji="1" lang="ja-JP" altLang="en-US" smtClean="0"/>
              <a:t>‹#›</a:t>
            </a:fld>
            <a:endParaRPr kumimoji="1" lang="ja-JP" altLang="en-US"/>
          </a:p>
        </p:txBody>
      </p:sp>
    </p:spTree>
    <p:extLst>
      <p:ext uri="{BB962C8B-B14F-4D97-AF65-F5344CB8AC3E}">
        <p14:creationId xmlns:p14="http://schemas.microsoft.com/office/powerpoint/2010/main" val="4134437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26BCCD-6E6C-0AA5-FB18-D7802958612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BDDC0B6-F87A-2CBE-2F86-1288CA05CF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F72A41F-FFF9-0B8E-5279-96BE3ABA3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633C48A-7098-D5F2-6DEB-835EBCB3FFAE}"/>
              </a:ext>
            </a:extLst>
          </p:cNvPr>
          <p:cNvSpPr>
            <a:spLocks noGrp="1"/>
          </p:cNvSpPr>
          <p:nvPr>
            <p:ph type="dt" sz="half" idx="10"/>
          </p:nvPr>
        </p:nvSpPr>
        <p:spPr/>
        <p:txBody>
          <a:bodyPr/>
          <a:lstStyle/>
          <a:p>
            <a:fld id="{8101E09B-A00D-1E43-B09E-FBF5EC7B339F}" type="datetimeFigureOut">
              <a:rPr kumimoji="1" lang="ja-JP" altLang="en-US" smtClean="0"/>
              <a:t>2024/1/15</a:t>
            </a:fld>
            <a:endParaRPr kumimoji="1" lang="ja-JP" altLang="en-US"/>
          </a:p>
        </p:txBody>
      </p:sp>
      <p:sp>
        <p:nvSpPr>
          <p:cNvPr id="6" name="フッター プレースホルダー 5">
            <a:extLst>
              <a:ext uri="{FF2B5EF4-FFF2-40B4-BE49-F238E27FC236}">
                <a16:creationId xmlns:a16="http://schemas.microsoft.com/office/drawing/2014/main" id="{32C7F13A-7ECD-A474-A7F7-01FB9D4B12A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170E5BD-4012-C434-5E2F-429A87189564}"/>
              </a:ext>
            </a:extLst>
          </p:cNvPr>
          <p:cNvSpPr>
            <a:spLocks noGrp="1"/>
          </p:cNvSpPr>
          <p:nvPr>
            <p:ph type="sldNum" sz="quarter" idx="12"/>
          </p:nvPr>
        </p:nvSpPr>
        <p:spPr/>
        <p:txBody>
          <a:bodyPr/>
          <a:lstStyle/>
          <a:p>
            <a:fld id="{CCF1AF1B-E881-2E48-ABBC-D759008708E7}" type="slidenum">
              <a:rPr kumimoji="1" lang="ja-JP" altLang="en-US" smtClean="0"/>
              <a:t>‹#›</a:t>
            </a:fld>
            <a:endParaRPr kumimoji="1" lang="ja-JP" altLang="en-US"/>
          </a:p>
        </p:txBody>
      </p:sp>
    </p:spTree>
    <p:extLst>
      <p:ext uri="{BB962C8B-B14F-4D97-AF65-F5344CB8AC3E}">
        <p14:creationId xmlns:p14="http://schemas.microsoft.com/office/powerpoint/2010/main" val="3171370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CDD4929-8BEC-3DF8-1A5F-52FF3BBE19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63969AF-5EA5-8403-521F-4FD18654C2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583662C-8558-B494-8739-0B2AA8CACA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101E09B-A00D-1E43-B09E-FBF5EC7B339F}" type="datetimeFigureOut">
              <a:rPr kumimoji="1" lang="ja-JP" altLang="en-US" smtClean="0"/>
              <a:t>2024/1/15</a:t>
            </a:fld>
            <a:endParaRPr kumimoji="1" lang="ja-JP" altLang="en-US"/>
          </a:p>
        </p:txBody>
      </p:sp>
      <p:sp>
        <p:nvSpPr>
          <p:cNvPr id="5" name="フッター プレースホルダー 4">
            <a:extLst>
              <a:ext uri="{FF2B5EF4-FFF2-40B4-BE49-F238E27FC236}">
                <a16:creationId xmlns:a16="http://schemas.microsoft.com/office/drawing/2014/main" id="{4482C36F-FF3A-1512-0EE8-796E19A90D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9353355-903A-B24F-C2C7-609F859AD7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CF1AF1B-E881-2E48-ABBC-D759008708E7}" type="slidenum">
              <a:rPr kumimoji="1" lang="ja-JP" altLang="en-US" smtClean="0"/>
              <a:t>‹#›</a:t>
            </a:fld>
            <a:endParaRPr kumimoji="1" lang="ja-JP" altLang="en-US"/>
          </a:p>
        </p:txBody>
      </p:sp>
    </p:spTree>
    <p:extLst>
      <p:ext uri="{BB962C8B-B14F-4D97-AF65-F5344CB8AC3E}">
        <p14:creationId xmlns:p14="http://schemas.microsoft.com/office/powerpoint/2010/main" val="1911458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散布図&#10;&#10;自動的に生成された説明">
            <a:extLst>
              <a:ext uri="{FF2B5EF4-FFF2-40B4-BE49-F238E27FC236}">
                <a16:creationId xmlns:a16="http://schemas.microsoft.com/office/drawing/2014/main" id="{9BAE82C3-602C-3484-9C2D-8EAC3559104F}"/>
              </a:ext>
            </a:extLst>
          </p:cNvPr>
          <p:cNvPicPr>
            <a:picLocks noChangeAspect="1"/>
          </p:cNvPicPr>
          <p:nvPr/>
        </p:nvPicPr>
        <p:blipFill rotWithShape="1">
          <a:blip r:embed="rId3"/>
          <a:srcRect l="762" r="543"/>
          <a:stretch/>
        </p:blipFill>
        <p:spPr>
          <a:xfrm>
            <a:off x="321731" y="557189"/>
            <a:ext cx="5668684" cy="5743618"/>
          </a:xfrm>
          <a:prstGeom prst="rect">
            <a:avLst/>
          </a:prstGeom>
        </p:spPr>
      </p:pic>
      <p:pic>
        <p:nvPicPr>
          <p:cNvPr id="7" name="図 6" descr="グラフ, 散布図&#10;&#10;自動的に生成された説明">
            <a:extLst>
              <a:ext uri="{FF2B5EF4-FFF2-40B4-BE49-F238E27FC236}">
                <a16:creationId xmlns:a16="http://schemas.microsoft.com/office/drawing/2014/main" id="{2D3B39C8-D8CE-C346-BC9B-A02BE1CF6E76}"/>
              </a:ext>
            </a:extLst>
          </p:cNvPr>
          <p:cNvPicPr>
            <a:picLocks noChangeAspect="1"/>
          </p:cNvPicPr>
          <p:nvPr/>
        </p:nvPicPr>
        <p:blipFill rotWithShape="1">
          <a:blip r:embed="rId4"/>
          <a:srcRect l="602" r="595"/>
          <a:stretch/>
        </p:blipFill>
        <p:spPr>
          <a:xfrm>
            <a:off x="6195375" y="557189"/>
            <a:ext cx="5674893" cy="5743618"/>
          </a:xfrm>
          <a:prstGeom prst="rect">
            <a:avLst/>
          </a:prstGeom>
        </p:spPr>
      </p:pic>
      <p:sp>
        <p:nvSpPr>
          <p:cNvPr id="8" name="テキスト ボックス 7">
            <a:extLst>
              <a:ext uri="{FF2B5EF4-FFF2-40B4-BE49-F238E27FC236}">
                <a16:creationId xmlns:a16="http://schemas.microsoft.com/office/drawing/2014/main" id="{D56D4004-C11C-B97F-D32C-5620DAE1C7F6}"/>
              </a:ext>
            </a:extLst>
          </p:cNvPr>
          <p:cNvSpPr txBox="1"/>
          <p:nvPr/>
        </p:nvSpPr>
        <p:spPr>
          <a:xfrm>
            <a:off x="2903381" y="93928"/>
            <a:ext cx="6379029" cy="369332"/>
          </a:xfrm>
          <a:prstGeom prst="rect">
            <a:avLst/>
          </a:prstGeom>
          <a:noFill/>
        </p:spPr>
        <p:txBody>
          <a:bodyPr wrap="square" rtlCol="0" anchor="ctr">
            <a:spAutoFit/>
          </a:bodyPr>
          <a:lstStyle/>
          <a:p>
            <a:pPr algn="ctr"/>
            <a:r>
              <a:rPr kumimoji="1" lang="ja-JP" altLang="en-US"/>
              <a:t>響き増</a:t>
            </a:r>
          </a:p>
        </p:txBody>
      </p:sp>
      <p:sp>
        <p:nvSpPr>
          <p:cNvPr id="9" name="正方形/長方形 8">
            <a:extLst>
              <a:ext uri="{FF2B5EF4-FFF2-40B4-BE49-F238E27FC236}">
                <a16:creationId xmlns:a16="http://schemas.microsoft.com/office/drawing/2014/main" id="{8DBD548E-4AC7-D867-FE13-15F9C8990313}"/>
              </a:ext>
            </a:extLst>
          </p:cNvPr>
          <p:cNvSpPr/>
          <p:nvPr/>
        </p:nvSpPr>
        <p:spPr>
          <a:xfrm>
            <a:off x="1099454" y="979713"/>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6C5D749D-1364-1BA0-0F83-E5663EACB69E}"/>
              </a:ext>
            </a:extLst>
          </p:cNvPr>
          <p:cNvSpPr/>
          <p:nvPr/>
        </p:nvSpPr>
        <p:spPr>
          <a:xfrm>
            <a:off x="1099454" y="4397825"/>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257E7BD-ECD3-B777-E0B9-69C85C51E9D6}"/>
              </a:ext>
            </a:extLst>
          </p:cNvPr>
          <p:cNvSpPr/>
          <p:nvPr/>
        </p:nvSpPr>
        <p:spPr>
          <a:xfrm>
            <a:off x="4517571" y="979713"/>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5A952AC-F7B8-A482-3633-07313C1FF9C8}"/>
              </a:ext>
            </a:extLst>
          </p:cNvPr>
          <p:cNvSpPr/>
          <p:nvPr/>
        </p:nvSpPr>
        <p:spPr>
          <a:xfrm>
            <a:off x="4517571" y="4397825"/>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56926E0-A507-E2C1-CD1E-4E1FE955E17B}"/>
              </a:ext>
            </a:extLst>
          </p:cNvPr>
          <p:cNvSpPr/>
          <p:nvPr/>
        </p:nvSpPr>
        <p:spPr>
          <a:xfrm>
            <a:off x="2469188" y="2373086"/>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ADCA8077-99CC-8392-4F2B-E0827F864466}"/>
              </a:ext>
            </a:extLst>
          </p:cNvPr>
          <p:cNvSpPr/>
          <p:nvPr/>
        </p:nvSpPr>
        <p:spPr>
          <a:xfrm>
            <a:off x="2469188" y="979713"/>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BE74D06-D2EF-B0A0-DC6B-3E202D08A282}"/>
              </a:ext>
            </a:extLst>
          </p:cNvPr>
          <p:cNvSpPr/>
          <p:nvPr/>
        </p:nvSpPr>
        <p:spPr>
          <a:xfrm>
            <a:off x="2469188" y="4397826"/>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84072E7-0362-DE9F-3F76-51078D8BC6B5}"/>
              </a:ext>
            </a:extLst>
          </p:cNvPr>
          <p:cNvSpPr/>
          <p:nvPr/>
        </p:nvSpPr>
        <p:spPr>
          <a:xfrm rot="5400000">
            <a:off x="4174672" y="2715986"/>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892623AC-B31E-D9BD-EAAB-398A98AEA3EA}"/>
              </a:ext>
            </a:extLst>
          </p:cNvPr>
          <p:cNvSpPr/>
          <p:nvPr/>
        </p:nvSpPr>
        <p:spPr>
          <a:xfrm rot="5400000">
            <a:off x="772884" y="2699656"/>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54260829-A4CA-D3FA-1D48-EB6FF6BA9832}"/>
              </a:ext>
            </a:extLst>
          </p:cNvPr>
          <p:cNvSpPr/>
          <p:nvPr/>
        </p:nvSpPr>
        <p:spPr>
          <a:xfrm>
            <a:off x="7004650" y="990597"/>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A1EC96E-E0CC-FE8A-EC40-96A7F79F1F88}"/>
              </a:ext>
            </a:extLst>
          </p:cNvPr>
          <p:cNvSpPr/>
          <p:nvPr/>
        </p:nvSpPr>
        <p:spPr>
          <a:xfrm>
            <a:off x="7004650" y="4408709"/>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2E30C447-1167-DC42-B7DE-4DCFBCC96F03}"/>
              </a:ext>
            </a:extLst>
          </p:cNvPr>
          <p:cNvSpPr/>
          <p:nvPr/>
        </p:nvSpPr>
        <p:spPr>
          <a:xfrm>
            <a:off x="10422767" y="990597"/>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8C245F0-27E8-FCF3-1D95-474CB40C5C1A}"/>
              </a:ext>
            </a:extLst>
          </p:cNvPr>
          <p:cNvSpPr/>
          <p:nvPr/>
        </p:nvSpPr>
        <p:spPr>
          <a:xfrm>
            <a:off x="10422767" y="4408709"/>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ECE8D487-B02A-0C01-0BB4-41539C669A52}"/>
              </a:ext>
            </a:extLst>
          </p:cNvPr>
          <p:cNvSpPr/>
          <p:nvPr/>
        </p:nvSpPr>
        <p:spPr>
          <a:xfrm>
            <a:off x="8374384" y="2383970"/>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32FAA7FB-8EC1-634F-0752-5B5AAD1200F6}"/>
              </a:ext>
            </a:extLst>
          </p:cNvPr>
          <p:cNvSpPr/>
          <p:nvPr/>
        </p:nvSpPr>
        <p:spPr>
          <a:xfrm>
            <a:off x="8374384" y="990597"/>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F455010D-E832-9333-200D-C7D3131AE49D}"/>
              </a:ext>
            </a:extLst>
          </p:cNvPr>
          <p:cNvSpPr/>
          <p:nvPr/>
        </p:nvSpPr>
        <p:spPr>
          <a:xfrm>
            <a:off x="8374384" y="4408710"/>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2E66E0E6-9E47-93E3-CEB0-63E9FFB51264}"/>
              </a:ext>
            </a:extLst>
          </p:cNvPr>
          <p:cNvSpPr/>
          <p:nvPr/>
        </p:nvSpPr>
        <p:spPr>
          <a:xfrm rot="5400000">
            <a:off x="10079868" y="2726870"/>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4AF1E08A-B823-D5CA-A188-5761CFB8CB4C}"/>
              </a:ext>
            </a:extLst>
          </p:cNvPr>
          <p:cNvSpPr/>
          <p:nvPr/>
        </p:nvSpPr>
        <p:spPr>
          <a:xfrm rot="5400000">
            <a:off x="6678080" y="2710540"/>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54759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C08CA-571E-211C-68FC-2572EFFD15E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DA36436-7789-7EFD-27F3-B94FB7466931}"/>
              </a:ext>
            </a:extLst>
          </p:cNvPr>
          <p:cNvSpPr txBox="1"/>
          <p:nvPr/>
        </p:nvSpPr>
        <p:spPr>
          <a:xfrm>
            <a:off x="538914" y="714375"/>
            <a:ext cx="1101641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音場D</a:t>
            </a:r>
          </a:p>
          <a:p>
            <a:r>
              <a:rPr lang="ja-JP">
                <a:solidFill>
                  <a:srgbClr val="FF0000"/>
                </a:solidFill>
                <a:ea typeface="游ゴシック"/>
              </a:rPr>
              <a:t>A4　</a:t>
            </a:r>
            <a:r>
              <a:rPr lang="ja-JP">
                <a:solidFill>
                  <a:srgbClr val="FF0000"/>
                </a:solidFill>
                <a:latin typeface="Calibri"/>
                <a:ea typeface="游ゴシック"/>
                <a:cs typeface="Calibri"/>
              </a:rPr>
              <a:t>バスの音が明らかに聞こえにくく感じました。倍音がきこえないような感覚がありました。</a:t>
            </a:r>
          </a:p>
          <a:p>
            <a:r>
              <a:rPr lang="ja-JP">
                <a:solidFill>
                  <a:srgbClr val="000000"/>
                </a:solidFill>
                <a:latin typeface="游ゴシック"/>
                <a:ea typeface="游ゴシック"/>
                <a:cs typeface="Calibri"/>
              </a:rPr>
              <a:t>B3　</a:t>
            </a:r>
            <a:r>
              <a:rPr lang="ja-JP">
                <a:solidFill>
                  <a:srgbClr val="000000"/>
                </a:solidFill>
                <a:latin typeface="Calibri"/>
                <a:ea typeface="游ゴシック"/>
                <a:cs typeface="Calibri"/>
              </a:rPr>
              <a:t>吸音材に囲まれて歌う感覚に近かった。</a:t>
            </a:r>
          </a:p>
          <a:p>
            <a:endParaRPr lang="ja-JP" altLang="en-US">
              <a:solidFill>
                <a:srgbClr val="FF0000"/>
              </a:solidFill>
              <a:latin typeface="Calibri"/>
              <a:ea typeface="游ゴシック"/>
              <a:cs typeface="Calibri"/>
            </a:endParaRPr>
          </a:p>
          <a:p>
            <a:r>
              <a:rPr lang="ja-JP">
                <a:solidFill>
                  <a:srgbClr val="FF0000"/>
                </a:solidFill>
                <a:latin typeface="游ゴシック"/>
                <a:ea typeface="游ゴシック"/>
                <a:cs typeface="Calibri"/>
              </a:rPr>
              <a:t>S7　</a:t>
            </a:r>
            <a:r>
              <a:rPr lang="ja-JP">
                <a:solidFill>
                  <a:srgbClr val="FF0000"/>
                </a:solidFill>
                <a:latin typeface="Calibri"/>
                <a:ea typeface="游ゴシック"/>
                <a:cs typeface="Calibri"/>
              </a:rPr>
              <a:t>響きよりも実際に聴こえてくる他パートの声がよく（強く）聴こえた。</a:t>
            </a:r>
          </a:p>
          <a:p>
            <a:r>
              <a:rPr lang="ja-JP">
                <a:solidFill>
                  <a:srgbClr val="FF0000"/>
                </a:solidFill>
                <a:latin typeface="游ゴシック"/>
                <a:ea typeface="游ゴシック"/>
                <a:cs typeface="Calibri"/>
              </a:rPr>
              <a:t>A3　</a:t>
            </a:r>
            <a:r>
              <a:rPr lang="ja-JP">
                <a:solidFill>
                  <a:srgbClr val="FF0000"/>
                </a:solidFill>
                <a:latin typeface="Calibri"/>
                <a:ea typeface="游ゴシック"/>
                <a:cs typeface="Calibri"/>
              </a:rPr>
              <a:t>音を切ってからの響きの残り具合がホールっぽかった。</a:t>
            </a:r>
          </a:p>
          <a:p>
            <a:r>
              <a:rPr lang="ja-JP">
                <a:solidFill>
                  <a:srgbClr val="000000"/>
                </a:solidFill>
                <a:latin typeface="游ゴシック"/>
                <a:ea typeface="游ゴシック"/>
                <a:cs typeface="Calibri"/>
              </a:rPr>
              <a:t>T3　</a:t>
            </a:r>
            <a:r>
              <a:rPr lang="ja-JP">
                <a:solidFill>
                  <a:srgbClr val="000000"/>
                </a:solidFill>
                <a:latin typeface="Calibri"/>
                <a:ea typeface="游ゴシック"/>
                <a:cs typeface="Calibri"/>
              </a:rPr>
              <a:t>自他ともに周囲からの反響をよく聴くことができ、遠くに響いてゆく感覚もある。かなり歌い手にとってはありがたい環境。</a:t>
            </a:r>
          </a:p>
          <a:p>
            <a:r>
              <a:rPr lang="ja-JP">
                <a:solidFill>
                  <a:srgbClr val="000000"/>
                </a:solidFill>
                <a:latin typeface="游ゴシック"/>
                <a:ea typeface="游ゴシック"/>
                <a:cs typeface="Calibri"/>
              </a:rPr>
              <a:t>B6　</a:t>
            </a:r>
            <a:r>
              <a:rPr lang="ja-JP">
                <a:solidFill>
                  <a:srgbClr val="000000"/>
                </a:solidFill>
                <a:latin typeface="Calibri"/>
                <a:ea typeface="游ゴシック"/>
                <a:cs typeface="Calibri"/>
              </a:rPr>
              <a:t>低音が増幅されているようにきこえた。</a:t>
            </a:r>
            <a:endParaRPr lang="en-US" altLang="ja-JP">
              <a:solidFill>
                <a:srgbClr val="000000"/>
              </a:solidFill>
              <a:latin typeface="Calibri"/>
              <a:ea typeface="Meiryo UI"/>
              <a:cs typeface="Calibri"/>
            </a:endParaRPr>
          </a:p>
          <a:p>
            <a:r>
              <a:rPr lang="ja-JP">
                <a:solidFill>
                  <a:srgbClr val="000000"/>
                </a:solidFill>
                <a:latin typeface="游ゴシック"/>
                <a:ea typeface="游ゴシック"/>
                <a:cs typeface="Calibri"/>
              </a:rPr>
              <a:t>B7　</a:t>
            </a:r>
            <a:r>
              <a:rPr lang="ja-JP">
                <a:solidFill>
                  <a:srgbClr val="000000"/>
                </a:solidFill>
                <a:latin typeface="Calibri"/>
                <a:ea typeface="游ゴシック"/>
                <a:cs typeface="Calibri"/>
              </a:rPr>
              <a:t>基準の環境の方が、近いパートの人の声が聴こえやすいように感じた。</a:t>
            </a:r>
            <a:endParaRPr lang="en-US" altLang="ja-JP">
              <a:solidFill>
                <a:srgbClr val="000000"/>
              </a:solidFill>
              <a:latin typeface="Calibri"/>
              <a:ea typeface="Meiryo UI"/>
              <a:cs typeface="Calibri"/>
            </a:endParaRPr>
          </a:p>
          <a:p>
            <a:r>
              <a:rPr lang="ja-JP">
                <a:solidFill>
                  <a:srgbClr val="FF0000"/>
                </a:solidFill>
                <a:latin typeface="游ゴシック"/>
                <a:ea typeface="游ゴシック"/>
                <a:cs typeface="Calibri"/>
              </a:rPr>
              <a:t>B8　</a:t>
            </a:r>
            <a:r>
              <a:rPr lang="ja-JP">
                <a:solidFill>
                  <a:srgbClr val="FF0000"/>
                </a:solidFill>
                <a:latin typeface="Calibri"/>
                <a:ea typeface="游ゴシック"/>
                <a:cs typeface="Calibri"/>
              </a:rPr>
              <a:t>自分の声は聴きやすくなったが、周りの音や反響が聴きにくく、徐々に力みそうになっていった。</a:t>
            </a:r>
          </a:p>
        </p:txBody>
      </p:sp>
    </p:spTree>
    <p:extLst>
      <p:ext uri="{BB962C8B-B14F-4D97-AF65-F5344CB8AC3E}">
        <p14:creationId xmlns:p14="http://schemas.microsoft.com/office/powerpoint/2010/main" val="2238569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散布図&#10;&#10;自動的に生成された説明">
            <a:extLst>
              <a:ext uri="{FF2B5EF4-FFF2-40B4-BE49-F238E27FC236}">
                <a16:creationId xmlns:a16="http://schemas.microsoft.com/office/drawing/2014/main" id="{CABF0702-189B-119F-C36B-B64B95371A62}"/>
              </a:ext>
            </a:extLst>
          </p:cNvPr>
          <p:cNvPicPr>
            <a:picLocks noChangeAspect="1"/>
          </p:cNvPicPr>
          <p:nvPr/>
        </p:nvPicPr>
        <p:blipFill rotWithShape="1">
          <a:blip r:embed="rId2"/>
          <a:srcRect l="707" r="598"/>
          <a:stretch/>
        </p:blipFill>
        <p:spPr>
          <a:xfrm>
            <a:off x="321731" y="557189"/>
            <a:ext cx="5668684" cy="5743618"/>
          </a:xfrm>
          <a:prstGeom prst="rect">
            <a:avLst/>
          </a:prstGeom>
        </p:spPr>
      </p:pic>
      <p:pic>
        <p:nvPicPr>
          <p:cNvPr id="5" name="図 4" descr="グラフ, 散布図&#10;&#10;自動的に生成された説明">
            <a:extLst>
              <a:ext uri="{FF2B5EF4-FFF2-40B4-BE49-F238E27FC236}">
                <a16:creationId xmlns:a16="http://schemas.microsoft.com/office/drawing/2014/main" id="{6F713656-5633-8718-C8BD-2493C504A870}"/>
              </a:ext>
            </a:extLst>
          </p:cNvPr>
          <p:cNvPicPr>
            <a:picLocks noChangeAspect="1"/>
          </p:cNvPicPr>
          <p:nvPr/>
        </p:nvPicPr>
        <p:blipFill rotWithShape="1">
          <a:blip r:embed="rId3"/>
          <a:srcRect l="702" r="494"/>
          <a:stretch/>
        </p:blipFill>
        <p:spPr>
          <a:xfrm>
            <a:off x="6195375" y="557189"/>
            <a:ext cx="5674893" cy="5743618"/>
          </a:xfrm>
          <a:prstGeom prst="rect">
            <a:avLst/>
          </a:prstGeom>
        </p:spPr>
      </p:pic>
      <p:sp>
        <p:nvSpPr>
          <p:cNvPr id="6" name="テキスト ボックス 5">
            <a:extLst>
              <a:ext uri="{FF2B5EF4-FFF2-40B4-BE49-F238E27FC236}">
                <a16:creationId xmlns:a16="http://schemas.microsoft.com/office/drawing/2014/main" id="{4793134E-66EE-3BDF-66B6-F24ED4E3A22C}"/>
              </a:ext>
            </a:extLst>
          </p:cNvPr>
          <p:cNvSpPr txBox="1"/>
          <p:nvPr/>
        </p:nvSpPr>
        <p:spPr>
          <a:xfrm>
            <a:off x="2903381" y="93928"/>
            <a:ext cx="6379029" cy="369332"/>
          </a:xfrm>
          <a:prstGeom prst="rect">
            <a:avLst/>
          </a:prstGeom>
          <a:noFill/>
        </p:spPr>
        <p:txBody>
          <a:bodyPr wrap="square" rtlCol="0" anchor="ctr">
            <a:spAutoFit/>
          </a:bodyPr>
          <a:lstStyle/>
          <a:p>
            <a:pPr algn="ctr"/>
            <a:r>
              <a:rPr lang="ja-JP" altLang="en-US"/>
              <a:t>他人の声の聞きやすさ</a:t>
            </a:r>
            <a:endParaRPr kumimoji="1" lang="ja-JP" altLang="en-US"/>
          </a:p>
        </p:txBody>
      </p:sp>
      <p:sp>
        <p:nvSpPr>
          <p:cNvPr id="24" name="正方形/長方形 23">
            <a:extLst>
              <a:ext uri="{FF2B5EF4-FFF2-40B4-BE49-F238E27FC236}">
                <a16:creationId xmlns:a16="http://schemas.microsoft.com/office/drawing/2014/main" id="{3030D31E-2514-8EA1-62B2-77DDD73CF554}"/>
              </a:ext>
            </a:extLst>
          </p:cNvPr>
          <p:cNvSpPr/>
          <p:nvPr/>
        </p:nvSpPr>
        <p:spPr>
          <a:xfrm>
            <a:off x="1099454" y="979713"/>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9AA6EF4D-F18C-9F7A-0F77-0C022A46015A}"/>
              </a:ext>
            </a:extLst>
          </p:cNvPr>
          <p:cNvSpPr/>
          <p:nvPr/>
        </p:nvSpPr>
        <p:spPr>
          <a:xfrm>
            <a:off x="1099454" y="4397825"/>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0D509B5-311C-7F85-50ED-C171CA245D64}"/>
              </a:ext>
            </a:extLst>
          </p:cNvPr>
          <p:cNvSpPr/>
          <p:nvPr/>
        </p:nvSpPr>
        <p:spPr>
          <a:xfrm>
            <a:off x="4517571" y="979713"/>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4C08FD17-5077-243F-A872-2370360A7AEE}"/>
              </a:ext>
            </a:extLst>
          </p:cNvPr>
          <p:cNvSpPr/>
          <p:nvPr/>
        </p:nvSpPr>
        <p:spPr>
          <a:xfrm>
            <a:off x="4517571" y="4397825"/>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015BF02-F712-DCA7-8CC4-2CF3D8930EB6}"/>
              </a:ext>
            </a:extLst>
          </p:cNvPr>
          <p:cNvSpPr/>
          <p:nvPr/>
        </p:nvSpPr>
        <p:spPr>
          <a:xfrm>
            <a:off x="2469188" y="2373086"/>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88DF8891-94FC-A0AA-3644-B2590F412576}"/>
              </a:ext>
            </a:extLst>
          </p:cNvPr>
          <p:cNvSpPr/>
          <p:nvPr/>
        </p:nvSpPr>
        <p:spPr>
          <a:xfrm>
            <a:off x="2469188" y="979713"/>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AED2C586-C5E9-EA68-D01E-E01BA72FA00D}"/>
              </a:ext>
            </a:extLst>
          </p:cNvPr>
          <p:cNvSpPr/>
          <p:nvPr/>
        </p:nvSpPr>
        <p:spPr>
          <a:xfrm>
            <a:off x="2469188" y="4397826"/>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7D735C14-10AB-35B0-D958-D5C97CAACE9A}"/>
              </a:ext>
            </a:extLst>
          </p:cNvPr>
          <p:cNvSpPr/>
          <p:nvPr/>
        </p:nvSpPr>
        <p:spPr>
          <a:xfrm rot="5400000">
            <a:off x="4174672" y="2715986"/>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B9723B99-EFFA-A211-CA63-859FD6739F68}"/>
              </a:ext>
            </a:extLst>
          </p:cNvPr>
          <p:cNvSpPr/>
          <p:nvPr/>
        </p:nvSpPr>
        <p:spPr>
          <a:xfrm rot="5400000">
            <a:off x="772884" y="2699656"/>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3CE4D099-32FD-B122-B078-5FB7FF9AB188}"/>
              </a:ext>
            </a:extLst>
          </p:cNvPr>
          <p:cNvSpPr/>
          <p:nvPr/>
        </p:nvSpPr>
        <p:spPr>
          <a:xfrm>
            <a:off x="7004650" y="990597"/>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460791B0-357B-6DC8-B49A-D745DAA39DE5}"/>
              </a:ext>
            </a:extLst>
          </p:cNvPr>
          <p:cNvSpPr/>
          <p:nvPr/>
        </p:nvSpPr>
        <p:spPr>
          <a:xfrm>
            <a:off x="7004650" y="4408709"/>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A13167F3-BAAA-A429-2E47-63C5E072AC29}"/>
              </a:ext>
            </a:extLst>
          </p:cNvPr>
          <p:cNvSpPr/>
          <p:nvPr/>
        </p:nvSpPr>
        <p:spPr>
          <a:xfrm>
            <a:off x="10422767" y="990597"/>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5F4E86B7-D592-AD81-3E08-0FADE756B597}"/>
              </a:ext>
            </a:extLst>
          </p:cNvPr>
          <p:cNvSpPr/>
          <p:nvPr/>
        </p:nvSpPr>
        <p:spPr>
          <a:xfrm>
            <a:off x="10422767" y="4408709"/>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BC29C152-8A6E-18AA-0721-7258DDB76934}"/>
              </a:ext>
            </a:extLst>
          </p:cNvPr>
          <p:cNvSpPr/>
          <p:nvPr/>
        </p:nvSpPr>
        <p:spPr>
          <a:xfrm>
            <a:off x="8374384" y="2383970"/>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82D89ED3-D066-1454-2A91-20CC74207476}"/>
              </a:ext>
            </a:extLst>
          </p:cNvPr>
          <p:cNvSpPr/>
          <p:nvPr/>
        </p:nvSpPr>
        <p:spPr>
          <a:xfrm>
            <a:off x="8374384" y="990597"/>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2157F4BA-4716-F14B-5824-69D41B62329C}"/>
              </a:ext>
            </a:extLst>
          </p:cNvPr>
          <p:cNvSpPr/>
          <p:nvPr/>
        </p:nvSpPr>
        <p:spPr>
          <a:xfrm>
            <a:off x="8374384" y="4408710"/>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01D6414A-4056-0D27-7CBF-96BEBC620D87}"/>
              </a:ext>
            </a:extLst>
          </p:cNvPr>
          <p:cNvSpPr/>
          <p:nvPr/>
        </p:nvSpPr>
        <p:spPr>
          <a:xfrm rot="5400000">
            <a:off x="10079868" y="2726870"/>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816487F5-22DF-E8ED-031F-4C5F83F7FE55}"/>
              </a:ext>
            </a:extLst>
          </p:cNvPr>
          <p:cNvSpPr/>
          <p:nvPr/>
        </p:nvSpPr>
        <p:spPr>
          <a:xfrm rot="5400000">
            <a:off x="6678080" y="2710540"/>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83303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79BD0-1C6A-F657-F6F0-3B09A4531B3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89C8FAE-EDF3-FE30-2B48-76AA35955F5F}"/>
              </a:ext>
            </a:extLst>
          </p:cNvPr>
          <p:cNvSpPr txBox="1"/>
          <p:nvPr/>
        </p:nvSpPr>
        <p:spPr>
          <a:xfrm>
            <a:off x="538914" y="714375"/>
            <a:ext cx="11016414"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音場A</a:t>
            </a:r>
            <a:endParaRPr lang="en-US" altLang="ja-JP"/>
          </a:p>
          <a:p>
            <a:r>
              <a:rPr lang="ja-JP">
                <a:solidFill>
                  <a:srgbClr val="FF0000"/>
                </a:solidFill>
                <a:latin typeface="游ゴシック"/>
                <a:ea typeface="游ゴシック"/>
                <a:cs typeface="Calibri"/>
              </a:rPr>
              <a:t>A4　</a:t>
            </a:r>
            <a:r>
              <a:rPr lang="ja-JP">
                <a:solidFill>
                  <a:srgbClr val="FF0000"/>
                </a:solidFill>
                <a:latin typeface="Calibri"/>
                <a:ea typeface="游ゴシック"/>
                <a:cs typeface="Calibri"/>
              </a:rPr>
              <a:t>４つの中で一番知らない感じの響き方でした。フレーズ末の残響についてはそんなにつよいと感じませんでした。</a:t>
            </a:r>
          </a:p>
          <a:p>
            <a:r>
              <a:rPr lang="ja-JP">
                <a:solidFill>
                  <a:srgbClr val="000000"/>
                </a:solidFill>
                <a:latin typeface="游ゴシック"/>
                <a:ea typeface="游ゴシック"/>
                <a:cs typeface="Calibri"/>
              </a:rPr>
              <a:t>T8　</a:t>
            </a:r>
            <a:r>
              <a:rPr lang="ja-JP">
                <a:solidFill>
                  <a:srgbClr val="000000"/>
                </a:solidFill>
                <a:latin typeface="Calibri"/>
                <a:ea typeface="游ゴシック"/>
                <a:cs typeface="Calibri"/>
              </a:rPr>
              <a:t>広くて響かないけど客席では響いてるだろうな～みたいなホールのイメージ</a:t>
            </a:r>
          </a:p>
          <a:p>
            <a:endParaRPr lang="ja-JP" altLang="en-US">
              <a:solidFill>
                <a:srgbClr val="000000"/>
              </a:solidFill>
              <a:latin typeface="游ゴシック"/>
              <a:ea typeface="游ゴシック"/>
              <a:cs typeface="Calibri"/>
            </a:endParaRPr>
          </a:p>
          <a:p>
            <a:r>
              <a:rPr lang="ja-JP">
                <a:solidFill>
                  <a:srgbClr val="FF0000"/>
                </a:solidFill>
                <a:latin typeface="游ゴシック"/>
                <a:ea typeface="游ゴシック"/>
                <a:cs typeface="Calibri"/>
              </a:rPr>
              <a:t>S2　</a:t>
            </a:r>
            <a:r>
              <a:rPr lang="ja-JP">
                <a:solidFill>
                  <a:srgbClr val="FF0000"/>
                </a:solidFill>
                <a:latin typeface="Calibri"/>
                <a:ea typeface="游ゴシック"/>
                <a:cs typeface="Calibri"/>
              </a:rPr>
              <a:t>先程の例より演奏がとてもしやすくなったと感じる。自分の演奏の調子もあるかもしれないが、強弱が全体的にとてもわかりやすくなったと感じる。特にcresc.</a:t>
            </a:r>
          </a:p>
          <a:p>
            <a:r>
              <a:rPr lang="ja-JP">
                <a:solidFill>
                  <a:srgbClr val="FF0000"/>
                </a:solidFill>
                <a:latin typeface="游ゴシック"/>
                <a:ea typeface="游ゴシック"/>
                <a:cs typeface="Calibri"/>
              </a:rPr>
              <a:t>S3　</a:t>
            </a:r>
            <a:r>
              <a:rPr lang="ja-JP">
                <a:solidFill>
                  <a:srgbClr val="FF0000"/>
                </a:solidFill>
                <a:latin typeface="Calibri"/>
                <a:ea typeface="游ゴシック"/>
                <a:cs typeface="Calibri"/>
              </a:rPr>
              <a:t>響くところが遠く感じたが、遠いところから戻ってくる聴こえ方に感じた。（図）</a:t>
            </a:r>
          </a:p>
          <a:p>
            <a:r>
              <a:rPr lang="ja-JP">
                <a:solidFill>
                  <a:srgbClr val="000000"/>
                </a:solidFill>
                <a:latin typeface="游ゴシック"/>
                <a:ea typeface="游ゴシック"/>
                <a:cs typeface="Calibri"/>
              </a:rPr>
              <a:t>A5　</a:t>
            </a:r>
            <a:r>
              <a:rPr lang="ja-JP">
                <a:solidFill>
                  <a:srgbClr val="000000"/>
                </a:solidFill>
                <a:latin typeface="Calibri"/>
                <a:ea typeface="游ゴシック"/>
                <a:cs typeface="Calibri"/>
              </a:rPr>
              <a:t>教会みたいに響きがはんきょうしてボワーンとなるかんじがした。自分の声はあまりきこえない。</a:t>
            </a:r>
          </a:p>
          <a:p>
            <a:r>
              <a:rPr lang="ja-JP">
                <a:latin typeface="游ゴシック"/>
                <a:ea typeface="游ゴシック"/>
                <a:cs typeface="Calibri"/>
              </a:rPr>
              <a:t>S6　</a:t>
            </a:r>
            <a:r>
              <a:rPr lang="ja-JP">
                <a:latin typeface="Calibri"/>
                <a:ea typeface="游ゴシック"/>
                <a:cs typeface="Calibri"/>
              </a:rPr>
              <a:t>深みが感じられた。</a:t>
            </a:r>
          </a:p>
          <a:p>
            <a:r>
              <a:rPr lang="ja-JP">
                <a:latin typeface="游ゴシック"/>
                <a:ea typeface="游ゴシック"/>
                <a:cs typeface="Calibri"/>
              </a:rPr>
              <a:t>S8　</a:t>
            </a:r>
            <a:r>
              <a:rPr lang="ja-JP">
                <a:latin typeface="Calibri"/>
                <a:ea typeface="游ゴシック"/>
                <a:cs typeface="Calibri"/>
              </a:rPr>
              <a:t>めっちゃひとの声きこえる!!ってなりました。自分の声がききにくいと発声の瞬間ビビっちゃいます。</a:t>
            </a:r>
          </a:p>
          <a:p>
            <a:r>
              <a:rPr lang="en-US" altLang="ja-JP">
                <a:latin typeface="游ゴシック"/>
                <a:ea typeface="游ゴシック"/>
                <a:cs typeface="Calibri"/>
              </a:rPr>
              <a:t>T1</a:t>
            </a:r>
            <a:r>
              <a:rPr lang="ja-JP" altLang="en-US">
                <a:latin typeface="游ゴシック"/>
                <a:ea typeface="游ゴシック"/>
                <a:cs typeface="Calibri"/>
              </a:rPr>
              <a:t>　</a:t>
            </a:r>
            <a:r>
              <a:rPr lang="ja-JP" altLang="en-US">
                <a:latin typeface="Calibri"/>
                <a:ea typeface="游ゴシック"/>
                <a:cs typeface="Calibri"/>
              </a:rPr>
              <a:t>響きは増えたが、あっさりした（クリア）な感じになった気がした。そのため自分・他者の声が聞きやすくなった気がする。少しハモりやすくなった。</a:t>
            </a:r>
            <a:endParaRPr lang="ja-JP"/>
          </a:p>
          <a:p>
            <a:r>
              <a:rPr lang="ja-JP">
                <a:latin typeface="游ゴシック"/>
                <a:ea typeface="游ゴシック"/>
                <a:cs typeface="Calibri"/>
              </a:rPr>
              <a:t>T6　</a:t>
            </a:r>
            <a:r>
              <a:rPr lang="ja-JP">
                <a:latin typeface="Calibri"/>
                <a:ea typeface="游ゴシック"/>
                <a:cs typeface="Calibri"/>
              </a:rPr>
              <a:t>後者の方がpisitiveな感想を持った。</a:t>
            </a:r>
            <a:endParaRPr lang="ja-JP"/>
          </a:p>
          <a:p>
            <a:r>
              <a:rPr lang="en-US" altLang="ja-JP">
                <a:solidFill>
                  <a:srgbClr val="FF0000"/>
                </a:solidFill>
                <a:latin typeface="游ゴシック"/>
                <a:ea typeface="游ゴシック"/>
                <a:cs typeface="Calibri"/>
              </a:rPr>
              <a:t>B2</a:t>
            </a:r>
            <a:r>
              <a:rPr lang="ja-JP" altLang="en-US">
                <a:solidFill>
                  <a:srgbClr val="FF0000"/>
                </a:solidFill>
                <a:latin typeface="游ゴシック"/>
                <a:ea typeface="游ゴシック"/>
                <a:cs typeface="Calibri"/>
              </a:rPr>
              <a:t>　</a:t>
            </a:r>
            <a:r>
              <a:rPr lang="ja-JP" altLang="en-US">
                <a:solidFill>
                  <a:srgbClr val="FF0000"/>
                </a:solidFill>
                <a:latin typeface="Calibri"/>
                <a:ea typeface="游ゴシック"/>
                <a:cs typeface="Calibri"/>
              </a:rPr>
              <a:t>音が分離して感じたので、注意を向ければ他のどのパートも取り出して聴くことができると感じました。</a:t>
            </a:r>
            <a:endParaRPr lang="ja-JP"/>
          </a:p>
          <a:p>
            <a:endParaRPr lang="ja-JP" altLang="en-US">
              <a:latin typeface="Calibri"/>
              <a:ea typeface="游ゴシック"/>
              <a:cs typeface="Calibri"/>
            </a:endParaRPr>
          </a:p>
        </p:txBody>
      </p:sp>
    </p:spTree>
    <p:extLst>
      <p:ext uri="{BB962C8B-B14F-4D97-AF65-F5344CB8AC3E}">
        <p14:creationId xmlns:p14="http://schemas.microsoft.com/office/powerpoint/2010/main" val="3427341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9C579-85B1-75F8-D676-771FAF27504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382C218-822E-F90A-3916-E47441B6E175}"/>
              </a:ext>
            </a:extLst>
          </p:cNvPr>
          <p:cNvSpPr txBox="1"/>
          <p:nvPr/>
        </p:nvSpPr>
        <p:spPr>
          <a:xfrm>
            <a:off x="538914" y="714375"/>
            <a:ext cx="1101641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音場B</a:t>
            </a:r>
            <a:endParaRPr lang="en-US" altLang="ja-JP"/>
          </a:p>
          <a:p>
            <a:r>
              <a:rPr lang="ja-JP">
                <a:solidFill>
                  <a:srgbClr val="000000"/>
                </a:solidFill>
                <a:latin typeface="游ゴシック"/>
                <a:ea typeface="游ゴシック"/>
                <a:cs typeface="Calibri"/>
              </a:rPr>
              <a:t>A5　</a:t>
            </a:r>
            <a:r>
              <a:rPr lang="ja-JP">
                <a:solidFill>
                  <a:srgbClr val="000000"/>
                </a:solidFill>
                <a:latin typeface="Calibri"/>
                <a:ea typeface="游ゴシック"/>
                <a:cs typeface="Calibri"/>
              </a:rPr>
              <a:t>自分に返ってくるというより、遠くで響いてるかんじがした。</a:t>
            </a:r>
          </a:p>
          <a:p>
            <a:r>
              <a:rPr lang="ja-JP">
                <a:solidFill>
                  <a:srgbClr val="000000"/>
                </a:solidFill>
                <a:latin typeface="游ゴシック"/>
                <a:ea typeface="游ゴシック"/>
                <a:cs typeface="Calibri"/>
              </a:rPr>
              <a:t>A6　</a:t>
            </a:r>
            <a:r>
              <a:rPr lang="ja-JP">
                <a:solidFill>
                  <a:srgbClr val="000000"/>
                </a:solidFill>
                <a:latin typeface="Calibri"/>
                <a:ea typeface="游ゴシック"/>
                <a:cs typeface="Calibri"/>
              </a:rPr>
              <a:t>出した音が近くに残るような感覚でした。</a:t>
            </a:r>
          </a:p>
          <a:p>
            <a:r>
              <a:rPr lang="ja-JP">
                <a:solidFill>
                  <a:srgbClr val="000000"/>
                </a:solidFill>
                <a:latin typeface="游ゴシック"/>
                <a:ea typeface="游ゴシック"/>
                <a:cs typeface="Calibri"/>
              </a:rPr>
              <a:t>T1　</a:t>
            </a:r>
            <a:r>
              <a:rPr lang="ja-JP">
                <a:solidFill>
                  <a:srgbClr val="000000"/>
                </a:solidFill>
                <a:latin typeface="Calibri"/>
                <a:ea typeface="游ゴシック"/>
                <a:cs typeface="Calibri"/>
              </a:rPr>
              <a:t>自分の声が音量的によく聞こえた気がした。そのため音程に意識を向けやすく、演奏しやすかった。あっさりした響きで、エフェクトの薄い感じで、PAを切ったライブステージの返しを聞いている感覚を覚えた。</a:t>
            </a:r>
          </a:p>
          <a:p>
            <a:endParaRPr lang="ja-JP" altLang="en-US">
              <a:solidFill>
                <a:srgbClr val="FF0000"/>
              </a:solidFill>
              <a:latin typeface="Calibri"/>
              <a:ea typeface="游ゴシック"/>
              <a:cs typeface="Calibri"/>
            </a:endParaRPr>
          </a:p>
          <a:p>
            <a:r>
              <a:rPr lang="ja-JP">
                <a:solidFill>
                  <a:srgbClr val="FF0000"/>
                </a:solidFill>
                <a:latin typeface="游ゴシック"/>
                <a:ea typeface="游ゴシック"/>
                <a:cs typeface="Calibri"/>
              </a:rPr>
              <a:t>S3　</a:t>
            </a:r>
            <a:r>
              <a:rPr lang="ja-JP">
                <a:solidFill>
                  <a:srgbClr val="FF0000"/>
                </a:solidFill>
                <a:latin typeface="Calibri"/>
                <a:ea typeface="游ゴシック"/>
                <a:cs typeface="Calibri"/>
              </a:rPr>
              <a:t>響きが下に下がるような感じがした。高音は上がった。（図）</a:t>
            </a:r>
          </a:p>
          <a:p>
            <a:r>
              <a:rPr lang="ja-JP">
                <a:solidFill>
                  <a:srgbClr val="FF0000"/>
                </a:solidFill>
                <a:latin typeface="游ゴシック"/>
                <a:ea typeface="游ゴシック"/>
                <a:cs typeface="Calibri"/>
              </a:rPr>
              <a:t>S2　</a:t>
            </a:r>
            <a:r>
              <a:rPr lang="ja-JP">
                <a:solidFill>
                  <a:srgbClr val="FF0000"/>
                </a:solidFill>
                <a:latin typeface="Calibri"/>
                <a:ea typeface="游ゴシック"/>
                <a:cs typeface="Calibri"/>
              </a:rPr>
              <a:t>個人的に、パターン１、２（EF、LB）より好きな響きだった。</a:t>
            </a:r>
          </a:p>
          <a:p>
            <a:r>
              <a:rPr lang="ja-JP">
                <a:solidFill>
                  <a:srgbClr val="FF0000"/>
                </a:solidFill>
                <a:latin typeface="游ゴシック"/>
                <a:ea typeface="游ゴシック"/>
                <a:cs typeface="Calibri"/>
              </a:rPr>
              <a:t>A3　</a:t>
            </a:r>
            <a:r>
              <a:rPr lang="ja-JP">
                <a:solidFill>
                  <a:srgbClr val="FF0000"/>
                </a:solidFill>
                <a:latin typeface="Calibri"/>
                <a:ea typeface="游ゴシック"/>
                <a:cs typeface="Calibri"/>
              </a:rPr>
              <a:t>さっき（基準）と比べて客席の奥行きが広がったような感覚。</a:t>
            </a:r>
          </a:p>
          <a:p>
            <a:r>
              <a:rPr lang="en-US" altLang="ja-JP">
                <a:solidFill>
                  <a:srgbClr val="000000"/>
                </a:solidFill>
                <a:latin typeface="游ゴシック"/>
                <a:ea typeface="+mn-lt"/>
                <a:cs typeface="Calibri"/>
              </a:rPr>
              <a:t>T</a:t>
            </a:r>
            <a:r>
              <a:rPr lang="ja-JP">
                <a:solidFill>
                  <a:srgbClr val="000000"/>
                </a:solidFill>
                <a:latin typeface="游ゴシック"/>
                <a:ea typeface="游ゴシック"/>
                <a:cs typeface="Calibri"/>
              </a:rPr>
              <a:t>3　</a:t>
            </a:r>
            <a:r>
              <a:rPr lang="ja-JP">
                <a:solidFill>
                  <a:srgbClr val="000000"/>
                </a:solidFill>
                <a:latin typeface="Calibri"/>
                <a:ea typeface="游ゴシック"/>
                <a:cs typeface="Calibri"/>
              </a:rPr>
              <a:t>響きが遠くまでよく届いているかのような響きになった（特に女声側）。四声での和声も合わせやすくなっている。</a:t>
            </a:r>
          </a:p>
          <a:p>
            <a:r>
              <a:rPr lang="ja-JP">
                <a:solidFill>
                  <a:srgbClr val="000000"/>
                </a:solidFill>
                <a:latin typeface="游ゴシック"/>
                <a:ea typeface="游ゴシック"/>
                <a:cs typeface="Calibri"/>
              </a:rPr>
              <a:t>T8　</a:t>
            </a:r>
            <a:r>
              <a:rPr lang="ja-JP">
                <a:solidFill>
                  <a:srgbClr val="000000"/>
                </a:solidFill>
                <a:latin typeface="Calibri"/>
                <a:ea typeface="游ゴシック"/>
                <a:cs typeface="Calibri"/>
              </a:rPr>
              <a:t>室内？練習室で歌っている感じ？（湘南のバスルーム的な？）他パートがよくきこえる</a:t>
            </a:r>
          </a:p>
        </p:txBody>
      </p:sp>
    </p:spTree>
    <p:extLst>
      <p:ext uri="{BB962C8B-B14F-4D97-AF65-F5344CB8AC3E}">
        <p14:creationId xmlns:p14="http://schemas.microsoft.com/office/powerpoint/2010/main" val="4130288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B9D1A-F628-C921-959C-AF04017E3D7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A9DBA48-E4F5-8182-92C2-B4F577DC1C53}"/>
              </a:ext>
            </a:extLst>
          </p:cNvPr>
          <p:cNvSpPr txBox="1"/>
          <p:nvPr/>
        </p:nvSpPr>
        <p:spPr>
          <a:xfrm>
            <a:off x="538914" y="714375"/>
            <a:ext cx="11016414"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音場C</a:t>
            </a:r>
            <a:endParaRPr lang="en-US" altLang="ja-JP"/>
          </a:p>
          <a:p>
            <a:r>
              <a:rPr lang="ja-JP">
                <a:solidFill>
                  <a:srgbClr val="000000"/>
                </a:solidFill>
                <a:latin typeface="游ゴシック"/>
                <a:ea typeface="游ゴシック"/>
                <a:cs typeface="Calibri"/>
              </a:rPr>
              <a:t>A8　</a:t>
            </a:r>
            <a:r>
              <a:rPr lang="ja-JP">
                <a:solidFill>
                  <a:srgbClr val="000000"/>
                </a:solidFill>
                <a:latin typeface="Calibri"/>
                <a:ea typeface="游ゴシック"/>
                <a:cs typeface="Calibri"/>
              </a:rPr>
              <a:t>自分の声を見失なう感じ。</a:t>
            </a:r>
          </a:p>
          <a:p>
            <a:endParaRPr lang="ja-JP" altLang="en-US">
              <a:latin typeface="Calibri"/>
              <a:ea typeface="游ゴシック"/>
              <a:cs typeface="Calibri"/>
            </a:endParaRPr>
          </a:p>
          <a:p>
            <a:r>
              <a:rPr lang="ja-JP">
                <a:latin typeface="游ゴシック"/>
                <a:ea typeface="游ゴシック"/>
                <a:cs typeface="Calibri"/>
              </a:rPr>
              <a:t>S5　</a:t>
            </a:r>
            <a:r>
              <a:rPr lang="ja-JP">
                <a:latin typeface="Calibri"/>
                <a:ea typeface="游ゴシック"/>
                <a:cs typeface="Calibri"/>
              </a:rPr>
              <a:t>特になかった…ごめんなさい</a:t>
            </a:r>
          </a:p>
          <a:p>
            <a:r>
              <a:rPr lang="ja-JP">
                <a:solidFill>
                  <a:srgbClr val="FF0000"/>
                </a:solidFill>
                <a:latin typeface="游ゴシック"/>
                <a:ea typeface="游ゴシック"/>
                <a:cs typeface="Calibri"/>
              </a:rPr>
              <a:t>B2　</a:t>
            </a:r>
            <a:r>
              <a:rPr lang="ja-JP">
                <a:solidFill>
                  <a:srgbClr val="FF0000"/>
                </a:solidFill>
                <a:latin typeface="Calibri"/>
                <a:ea typeface="游ゴシック"/>
                <a:cs typeface="Calibri"/>
              </a:rPr>
              <a:t>四つの声部がちょうどよいバランスで重なった音が返ってくるので、客席で聞こえる音を直接モニターしているように感じてアンサンブルがしやすかった。</a:t>
            </a:r>
          </a:p>
          <a:p>
            <a:r>
              <a:rPr lang="ja-JP">
                <a:solidFill>
                  <a:srgbClr val="FF0000"/>
                </a:solidFill>
                <a:latin typeface="游ゴシック"/>
                <a:ea typeface="游ゴシック"/>
                <a:cs typeface="Calibri"/>
              </a:rPr>
              <a:t>B8　</a:t>
            </a:r>
            <a:r>
              <a:rPr lang="ja-JP">
                <a:solidFill>
                  <a:srgbClr val="FF0000"/>
                </a:solidFill>
                <a:latin typeface="Calibri"/>
                <a:ea typeface="游ゴシック"/>
                <a:cs typeface="Calibri"/>
              </a:rPr>
              <a:t>東大ホールのような、響きが奥の方に吸い込まれていく感じ。残響とそば鳴りが分離できるので、発した音がどう響くかのフィードバックを得やすい。行為と結果を分離していろんな要素を動かせたので、強弱もアンサンブルの実のあるものになった。演奏もうまくいった。</a:t>
            </a:r>
          </a:p>
          <a:p>
            <a:r>
              <a:rPr lang="ja-JP">
                <a:solidFill>
                  <a:srgbClr val="FF0000"/>
                </a:solidFill>
                <a:latin typeface="游ゴシック"/>
                <a:ea typeface="游ゴシック"/>
                <a:cs typeface="Calibri"/>
              </a:rPr>
              <a:t>S2　</a:t>
            </a:r>
            <a:r>
              <a:rPr lang="ja-JP">
                <a:solidFill>
                  <a:srgbClr val="FF0000"/>
                </a:solidFill>
                <a:latin typeface="Calibri"/>
                <a:ea typeface="游ゴシック"/>
                <a:cs typeface="Calibri"/>
              </a:rPr>
              <a:t>音を伸ばして消えた後の残響が、全てのパートがキレイに溶け合っているように感じて良かった。</a:t>
            </a:r>
            <a:endParaRPr lang="en-US" altLang="ja-JP">
              <a:solidFill>
                <a:srgbClr val="FF0000"/>
              </a:solidFill>
              <a:latin typeface="Calibri"/>
              <a:ea typeface="Meiryo UI"/>
              <a:cs typeface="Calibri"/>
            </a:endParaRPr>
          </a:p>
          <a:p>
            <a:r>
              <a:rPr lang="ja-JP">
                <a:solidFill>
                  <a:srgbClr val="FF0000"/>
                </a:solidFill>
                <a:latin typeface="游ゴシック"/>
                <a:ea typeface="游ゴシック"/>
                <a:cs typeface="Calibri"/>
              </a:rPr>
              <a:t>S3　</a:t>
            </a:r>
            <a:r>
              <a:rPr lang="ja-JP">
                <a:solidFill>
                  <a:srgbClr val="FF0000"/>
                </a:solidFill>
                <a:latin typeface="Calibri"/>
                <a:ea typeface="游ゴシック"/>
                <a:cs typeface="Calibri"/>
              </a:rPr>
              <a:t>響きに天井があるように感じられた。上に上った響きが上で広がるような印象。上ってただよう感じ、下りてこない。</a:t>
            </a:r>
          </a:p>
          <a:p>
            <a:r>
              <a:rPr lang="ja-JP">
                <a:solidFill>
                  <a:srgbClr val="FF0000"/>
                </a:solidFill>
                <a:latin typeface="游ゴシック"/>
                <a:ea typeface="游ゴシック"/>
                <a:cs typeface="Calibri"/>
              </a:rPr>
              <a:t>S7</a:t>
            </a:r>
          </a:p>
          <a:p>
            <a:r>
              <a:rPr lang="ja-JP">
                <a:solidFill>
                  <a:srgbClr val="FF0000"/>
                </a:solidFill>
                <a:ea typeface="游ゴシック"/>
                <a:cs typeface="Calibri"/>
              </a:rPr>
              <a:t>A2　</a:t>
            </a:r>
            <a:r>
              <a:rPr lang="ja-JP">
                <a:solidFill>
                  <a:srgbClr val="FF0000"/>
                </a:solidFill>
                <a:latin typeface="Calibri"/>
                <a:ea typeface="游ゴシック"/>
                <a:cs typeface="Calibri"/>
              </a:rPr>
              <a:t>一番（パターンの中では）歌いやすかったです。</a:t>
            </a:r>
          </a:p>
          <a:p>
            <a:r>
              <a:rPr lang="ja-JP">
                <a:solidFill>
                  <a:srgbClr val="000000"/>
                </a:solidFill>
                <a:ea typeface="游ゴシック"/>
                <a:cs typeface="Calibri"/>
              </a:rPr>
              <a:t>B3　</a:t>
            </a:r>
            <a:r>
              <a:rPr lang="ja-JP">
                <a:solidFill>
                  <a:srgbClr val="000000"/>
                </a:solidFill>
                <a:latin typeface="Calibri"/>
                <a:ea typeface="游ゴシック"/>
                <a:cs typeface="Calibri"/>
              </a:rPr>
              <a:t>実際のホールがこれだったら嬉しい。残響が前に伝わる感触があった。</a:t>
            </a:r>
          </a:p>
          <a:p>
            <a:r>
              <a:rPr lang="ja-JP">
                <a:solidFill>
                  <a:srgbClr val="000000"/>
                </a:solidFill>
                <a:ea typeface="游ゴシック"/>
                <a:cs typeface="Calibri"/>
              </a:rPr>
              <a:t>B4　</a:t>
            </a:r>
            <a:r>
              <a:rPr lang="ja-JP">
                <a:solidFill>
                  <a:srgbClr val="000000"/>
                </a:solidFill>
                <a:latin typeface="Calibri"/>
                <a:ea typeface="游ゴシック"/>
                <a:cs typeface="Calibri"/>
              </a:rPr>
              <a:t>響きが増えたと感じた。</a:t>
            </a:r>
          </a:p>
          <a:p>
            <a:r>
              <a:rPr lang="ja-JP">
                <a:solidFill>
                  <a:srgbClr val="000000"/>
                </a:solidFill>
                <a:ea typeface="游ゴシック"/>
                <a:cs typeface="Calibri"/>
              </a:rPr>
              <a:t>B6　</a:t>
            </a:r>
            <a:r>
              <a:rPr lang="ja-JP">
                <a:solidFill>
                  <a:srgbClr val="000000"/>
                </a:solidFill>
                <a:latin typeface="Calibri"/>
                <a:ea typeface="游ゴシック"/>
                <a:cs typeface="Calibri"/>
              </a:rPr>
              <a:t>皆が歌いやすそうにしていたのでそれに乗れた感じ。</a:t>
            </a:r>
            <a:endParaRPr lang="en-US" altLang="ja-JP">
              <a:solidFill>
                <a:srgbClr val="000000"/>
              </a:solidFill>
              <a:latin typeface="Calibri"/>
              <a:ea typeface="Meiryo UI"/>
              <a:cs typeface="Calibri"/>
            </a:endParaRPr>
          </a:p>
        </p:txBody>
      </p:sp>
    </p:spTree>
    <p:extLst>
      <p:ext uri="{BB962C8B-B14F-4D97-AF65-F5344CB8AC3E}">
        <p14:creationId xmlns:p14="http://schemas.microsoft.com/office/powerpoint/2010/main" val="291606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7FAEA-D226-DEBE-C33A-989812A83EB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25F8502-162D-A8EF-3E38-56805A7A4E60}"/>
              </a:ext>
            </a:extLst>
          </p:cNvPr>
          <p:cNvSpPr txBox="1"/>
          <p:nvPr/>
        </p:nvSpPr>
        <p:spPr>
          <a:xfrm>
            <a:off x="538914" y="714375"/>
            <a:ext cx="1101641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音場D</a:t>
            </a:r>
            <a:endParaRPr lang="en-US" altLang="ja-JP"/>
          </a:p>
          <a:p>
            <a:r>
              <a:rPr lang="ja-JP">
                <a:solidFill>
                  <a:srgbClr val="000000"/>
                </a:solidFill>
                <a:latin typeface="游ゴシック"/>
                <a:ea typeface="游ゴシック"/>
                <a:cs typeface="Calibri"/>
              </a:rPr>
              <a:t>T8　</a:t>
            </a:r>
            <a:r>
              <a:rPr lang="ja-JP">
                <a:solidFill>
                  <a:srgbClr val="000000"/>
                </a:solidFill>
                <a:latin typeface="Calibri"/>
                <a:ea typeface="游ゴシック"/>
                <a:cs typeface="Calibri"/>
              </a:rPr>
              <a:t>基準よりはデッドな感じ？大きく変わった気はそこまででも</a:t>
            </a:r>
          </a:p>
          <a:p>
            <a:r>
              <a:rPr lang="ja-JP">
                <a:solidFill>
                  <a:srgbClr val="FF0000"/>
                </a:solidFill>
                <a:latin typeface="游ゴシック"/>
                <a:ea typeface="游ゴシック"/>
                <a:cs typeface="Calibri"/>
              </a:rPr>
              <a:t>B2　</a:t>
            </a:r>
            <a:r>
              <a:rPr lang="ja-JP">
                <a:solidFill>
                  <a:srgbClr val="FF0000"/>
                </a:solidFill>
                <a:latin typeface="Calibri"/>
                <a:ea typeface="游ゴシック"/>
                <a:cs typeface="Calibri"/>
              </a:rPr>
              <a:t>音の返りは増えたが、自分の音と他人の音が同等に返ってくるので、区別ができないように感じた。</a:t>
            </a:r>
            <a:endParaRPr lang="en-US" altLang="ja-JP">
              <a:solidFill>
                <a:srgbClr val="FF0000"/>
              </a:solidFill>
              <a:latin typeface="Calibri"/>
              <a:ea typeface="Meiryo UI"/>
              <a:cs typeface="Calibri"/>
            </a:endParaRPr>
          </a:p>
          <a:p>
            <a:endParaRPr lang="ja-JP" altLang="en-US">
              <a:solidFill>
                <a:srgbClr val="000000"/>
              </a:solidFill>
              <a:latin typeface="游ゴシック"/>
              <a:ea typeface="游ゴシック"/>
              <a:cs typeface="Calibri"/>
            </a:endParaRPr>
          </a:p>
          <a:p>
            <a:r>
              <a:rPr lang="ja-JP">
                <a:solidFill>
                  <a:srgbClr val="FF0000"/>
                </a:solidFill>
                <a:latin typeface="游ゴシック"/>
                <a:ea typeface="游ゴシック"/>
                <a:cs typeface="Calibri"/>
              </a:rPr>
              <a:t>S2　</a:t>
            </a:r>
            <a:r>
              <a:rPr lang="ja-JP">
                <a:solidFill>
                  <a:srgbClr val="FF0000"/>
                </a:solidFill>
                <a:latin typeface="Calibri"/>
                <a:ea typeface="游ゴシック"/>
                <a:cs typeface="Calibri"/>
              </a:rPr>
              <a:t>響きが減り、他のパートに合わせやすくなったと感じた。反対に、響きが減った分、多くエネルギーを使い、疲れやすくなった。</a:t>
            </a:r>
          </a:p>
          <a:p>
            <a:r>
              <a:rPr lang="ja-JP">
                <a:solidFill>
                  <a:srgbClr val="000000"/>
                </a:solidFill>
                <a:latin typeface="游ゴシック"/>
                <a:ea typeface="游ゴシック"/>
                <a:cs typeface="Calibri"/>
              </a:rPr>
              <a:t>S5　</a:t>
            </a:r>
            <a:r>
              <a:rPr lang="ja-JP">
                <a:solidFill>
                  <a:srgbClr val="000000"/>
                </a:solidFill>
                <a:latin typeface="Calibri"/>
                <a:ea typeface="游ゴシック"/>
                <a:cs typeface="Calibri"/>
              </a:rPr>
              <a:t>男声がすごく聞きやすくなった？</a:t>
            </a:r>
          </a:p>
          <a:p>
            <a:r>
              <a:rPr lang="ja-JP">
                <a:latin typeface="游ゴシック"/>
                <a:ea typeface="游ゴシック"/>
                <a:cs typeface="Calibri"/>
              </a:rPr>
              <a:t>T3　</a:t>
            </a:r>
            <a:r>
              <a:rPr lang="ja-JP">
                <a:latin typeface="Calibri"/>
                <a:ea typeface="游ゴシック"/>
                <a:cs typeface="Calibri"/>
              </a:rPr>
              <a:t>自他ともに周囲からの反響をよく聴くことができ、遠くに響いてゆく感覚もある。かなり歌い手にとってはありがたい環境。</a:t>
            </a:r>
          </a:p>
          <a:p>
            <a:r>
              <a:rPr lang="ja-JP">
                <a:solidFill>
                  <a:srgbClr val="FF0000"/>
                </a:solidFill>
                <a:latin typeface="游ゴシック"/>
                <a:ea typeface="游ゴシック"/>
                <a:cs typeface="Calibri"/>
              </a:rPr>
              <a:t>A3　</a:t>
            </a:r>
            <a:r>
              <a:rPr lang="ja-JP">
                <a:solidFill>
                  <a:srgbClr val="FF0000"/>
                </a:solidFill>
                <a:latin typeface="Calibri"/>
                <a:ea typeface="游ゴシック"/>
                <a:cs typeface="Calibri"/>
              </a:rPr>
              <a:t>音を切ってからの響きの残り具合がホールっぽかった。</a:t>
            </a:r>
            <a:endParaRPr lang="en-US" altLang="ja-JP">
              <a:solidFill>
                <a:srgbClr val="FF0000"/>
              </a:solidFill>
              <a:latin typeface="Calibri"/>
              <a:ea typeface="Meiryo UI"/>
              <a:cs typeface="Calibri"/>
            </a:endParaRPr>
          </a:p>
          <a:p>
            <a:r>
              <a:rPr lang="ja-JP">
                <a:latin typeface="游ゴシック"/>
                <a:ea typeface="游ゴシック"/>
                <a:cs typeface="Calibri"/>
              </a:rPr>
              <a:t>A5　</a:t>
            </a:r>
            <a:r>
              <a:rPr lang="ja-JP">
                <a:latin typeface="Calibri"/>
                <a:ea typeface="游ゴシック"/>
                <a:cs typeface="Calibri"/>
              </a:rPr>
              <a:t>他の人の音がきこえた。のばすのが上手くできた</a:t>
            </a:r>
          </a:p>
          <a:p>
            <a:r>
              <a:rPr lang="ja-JP">
                <a:latin typeface="游ゴシック"/>
                <a:ea typeface="游ゴシック"/>
                <a:cs typeface="Calibri"/>
              </a:rPr>
              <a:t>T1　</a:t>
            </a:r>
            <a:r>
              <a:rPr lang="ja-JP">
                <a:latin typeface="Calibri"/>
                <a:ea typeface="游ゴシック"/>
                <a:cs typeface="Calibri"/>
              </a:rPr>
              <a:t>他者の声がよく聞こえたことで演奏がしやすくなった気がした。響きの具合が心地よかった。</a:t>
            </a:r>
          </a:p>
          <a:p>
            <a:r>
              <a:rPr lang="ja-JP">
                <a:latin typeface="游ゴシック"/>
                <a:ea typeface="游ゴシック"/>
                <a:cs typeface="Calibri"/>
              </a:rPr>
              <a:t>T4　</a:t>
            </a:r>
            <a:r>
              <a:rPr lang="ja-JP">
                <a:latin typeface="Calibri"/>
                <a:ea typeface="游ゴシック"/>
                <a:cs typeface="Calibri"/>
              </a:rPr>
              <a:t>高音が返ってくる感じがした。ちょっといいホール</a:t>
            </a:r>
          </a:p>
        </p:txBody>
      </p:sp>
    </p:spTree>
    <p:extLst>
      <p:ext uri="{BB962C8B-B14F-4D97-AF65-F5344CB8AC3E}">
        <p14:creationId xmlns:p14="http://schemas.microsoft.com/office/powerpoint/2010/main" val="3372341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 散布図&#10;&#10;自動的に生成された説明">
            <a:extLst>
              <a:ext uri="{FF2B5EF4-FFF2-40B4-BE49-F238E27FC236}">
                <a16:creationId xmlns:a16="http://schemas.microsoft.com/office/drawing/2014/main" id="{763A920B-59F1-C343-3E44-ECE0C602A8E3}"/>
              </a:ext>
            </a:extLst>
          </p:cNvPr>
          <p:cNvPicPr>
            <a:picLocks noChangeAspect="1"/>
          </p:cNvPicPr>
          <p:nvPr/>
        </p:nvPicPr>
        <p:blipFill rotWithShape="1">
          <a:blip r:embed="rId2"/>
          <a:srcRect l="692" r="612"/>
          <a:stretch/>
        </p:blipFill>
        <p:spPr>
          <a:xfrm>
            <a:off x="6194324" y="557189"/>
            <a:ext cx="5668684" cy="5743618"/>
          </a:xfrm>
          <a:prstGeom prst="rect">
            <a:avLst/>
          </a:prstGeom>
        </p:spPr>
      </p:pic>
      <p:pic>
        <p:nvPicPr>
          <p:cNvPr id="3" name="図 2" descr="グラフ, 散布図&#10;&#10;自動的に生成された説明">
            <a:extLst>
              <a:ext uri="{FF2B5EF4-FFF2-40B4-BE49-F238E27FC236}">
                <a16:creationId xmlns:a16="http://schemas.microsoft.com/office/drawing/2014/main" id="{DCA0C685-5579-D610-A0F7-2375ADD7438D}"/>
              </a:ext>
            </a:extLst>
          </p:cNvPr>
          <p:cNvPicPr>
            <a:picLocks noChangeAspect="1"/>
          </p:cNvPicPr>
          <p:nvPr/>
        </p:nvPicPr>
        <p:blipFill rotWithShape="1">
          <a:blip r:embed="rId3"/>
          <a:srcRect l="601" r="595"/>
          <a:stretch/>
        </p:blipFill>
        <p:spPr>
          <a:xfrm>
            <a:off x="318106" y="557189"/>
            <a:ext cx="5674893" cy="5743618"/>
          </a:xfrm>
          <a:prstGeom prst="rect">
            <a:avLst/>
          </a:prstGeom>
        </p:spPr>
      </p:pic>
      <p:sp>
        <p:nvSpPr>
          <p:cNvPr id="6" name="テキスト ボックス 5">
            <a:extLst>
              <a:ext uri="{FF2B5EF4-FFF2-40B4-BE49-F238E27FC236}">
                <a16:creationId xmlns:a16="http://schemas.microsoft.com/office/drawing/2014/main" id="{AC55EB35-F7A5-77BA-866D-81B5C4D45B04}"/>
              </a:ext>
            </a:extLst>
          </p:cNvPr>
          <p:cNvSpPr txBox="1"/>
          <p:nvPr/>
        </p:nvSpPr>
        <p:spPr>
          <a:xfrm>
            <a:off x="2903381" y="93928"/>
            <a:ext cx="6379029" cy="369332"/>
          </a:xfrm>
          <a:prstGeom prst="rect">
            <a:avLst/>
          </a:prstGeom>
          <a:noFill/>
        </p:spPr>
        <p:txBody>
          <a:bodyPr wrap="square" rtlCol="0" anchor="ctr">
            <a:spAutoFit/>
          </a:bodyPr>
          <a:lstStyle/>
          <a:p>
            <a:pPr algn="ctr"/>
            <a:r>
              <a:rPr kumimoji="1" lang="ja-JP" altLang="en-US"/>
              <a:t>広がり感</a:t>
            </a:r>
          </a:p>
        </p:txBody>
      </p:sp>
      <p:sp>
        <p:nvSpPr>
          <p:cNvPr id="24" name="正方形/長方形 23">
            <a:extLst>
              <a:ext uri="{FF2B5EF4-FFF2-40B4-BE49-F238E27FC236}">
                <a16:creationId xmlns:a16="http://schemas.microsoft.com/office/drawing/2014/main" id="{53E5F61E-5CB3-F74D-188A-1F4C64108EBD}"/>
              </a:ext>
            </a:extLst>
          </p:cNvPr>
          <p:cNvSpPr/>
          <p:nvPr/>
        </p:nvSpPr>
        <p:spPr>
          <a:xfrm>
            <a:off x="1099454" y="979713"/>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9DB3926-2B24-DC2C-BCF5-D9BFA83161CE}"/>
              </a:ext>
            </a:extLst>
          </p:cNvPr>
          <p:cNvSpPr/>
          <p:nvPr/>
        </p:nvSpPr>
        <p:spPr>
          <a:xfrm>
            <a:off x="1099454" y="4397825"/>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AB5FA002-6AF4-C011-CFA7-F55986C11AB3}"/>
              </a:ext>
            </a:extLst>
          </p:cNvPr>
          <p:cNvSpPr/>
          <p:nvPr/>
        </p:nvSpPr>
        <p:spPr>
          <a:xfrm>
            <a:off x="4517571" y="979713"/>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7A63B62A-1248-CD8E-F584-9B1FDA10E321}"/>
              </a:ext>
            </a:extLst>
          </p:cNvPr>
          <p:cNvSpPr/>
          <p:nvPr/>
        </p:nvSpPr>
        <p:spPr>
          <a:xfrm>
            <a:off x="4517571" y="4397825"/>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EE548408-C18F-AA34-1A8F-CC4322359C70}"/>
              </a:ext>
            </a:extLst>
          </p:cNvPr>
          <p:cNvSpPr/>
          <p:nvPr/>
        </p:nvSpPr>
        <p:spPr>
          <a:xfrm>
            <a:off x="2469188" y="2373086"/>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F8FD5FC2-50B9-1C9D-2452-358178946A9A}"/>
              </a:ext>
            </a:extLst>
          </p:cNvPr>
          <p:cNvSpPr/>
          <p:nvPr/>
        </p:nvSpPr>
        <p:spPr>
          <a:xfrm>
            <a:off x="2469188" y="979713"/>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CF00F3E3-A1F3-6462-9CF1-FC346DA4E5C6}"/>
              </a:ext>
            </a:extLst>
          </p:cNvPr>
          <p:cNvSpPr/>
          <p:nvPr/>
        </p:nvSpPr>
        <p:spPr>
          <a:xfrm>
            <a:off x="2469188" y="4397826"/>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4F645304-957C-F8A4-120A-32494E4715FF}"/>
              </a:ext>
            </a:extLst>
          </p:cNvPr>
          <p:cNvSpPr/>
          <p:nvPr/>
        </p:nvSpPr>
        <p:spPr>
          <a:xfrm rot="5400000">
            <a:off x="4174672" y="2715986"/>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3F89C2B-1AD7-20F9-F94C-BE11FDB1A209}"/>
              </a:ext>
            </a:extLst>
          </p:cNvPr>
          <p:cNvSpPr/>
          <p:nvPr/>
        </p:nvSpPr>
        <p:spPr>
          <a:xfrm rot="5400000">
            <a:off x="772884" y="2699656"/>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93B2A040-864D-9E86-F1FE-399178C9A955}"/>
              </a:ext>
            </a:extLst>
          </p:cNvPr>
          <p:cNvSpPr/>
          <p:nvPr/>
        </p:nvSpPr>
        <p:spPr>
          <a:xfrm>
            <a:off x="7004650" y="990597"/>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95D46ED6-E83F-4CF7-1476-56941D6AA77F}"/>
              </a:ext>
            </a:extLst>
          </p:cNvPr>
          <p:cNvSpPr/>
          <p:nvPr/>
        </p:nvSpPr>
        <p:spPr>
          <a:xfrm>
            <a:off x="7004650" y="4408709"/>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B61171FB-3156-FBE3-E2FE-E1702F17B7B1}"/>
              </a:ext>
            </a:extLst>
          </p:cNvPr>
          <p:cNvSpPr/>
          <p:nvPr/>
        </p:nvSpPr>
        <p:spPr>
          <a:xfrm>
            <a:off x="10422767" y="990597"/>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B8F283D8-6742-1BB3-02C4-5DFF2E117935}"/>
              </a:ext>
            </a:extLst>
          </p:cNvPr>
          <p:cNvSpPr/>
          <p:nvPr/>
        </p:nvSpPr>
        <p:spPr>
          <a:xfrm>
            <a:off x="10422767" y="4408709"/>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5222E38-9EAE-2783-0520-FC05528BC660}"/>
              </a:ext>
            </a:extLst>
          </p:cNvPr>
          <p:cNvSpPr/>
          <p:nvPr/>
        </p:nvSpPr>
        <p:spPr>
          <a:xfrm>
            <a:off x="8374384" y="2383970"/>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5365C257-A079-0B51-B9EE-17CA60C14386}"/>
              </a:ext>
            </a:extLst>
          </p:cNvPr>
          <p:cNvSpPr/>
          <p:nvPr/>
        </p:nvSpPr>
        <p:spPr>
          <a:xfrm>
            <a:off x="8374384" y="990597"/>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427D54EB-28B6-92D9-B9E1-39F4AB18E4B6}"/>
              </a:ext>
            </a:extLst>
          </p:cNvPr>
          <p:cNvSpPr/>
          <p:nvPr/>
        </p:nvSpPr>
        <p:spPr>
          <a:xfrm>
            <a:off x="8374384" y="4408710"/>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DDB2187B-34FF-6846-BCD3-D150FFD20C0D}"/>
              </a:ext>
            </a:extLst>
          </p:cNvPr>
          <p:cNvSpPr/>
          <p:nvPr/>
        </p:nvSpPr>
        <p:spPr>
          <a:xfrm rot="5400000">
            <a:off x="10079868" y="2726870"/>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5CD3F49C-0C87-4C40-6FC1-91E5D7EB9753}"/>
              </a:ext>
            </a:extLst>
          </p:cNvPr>
          <p:cNvSpPr/>
          <p:nvPr/>
        </p:nvSpPr>
        <p:spPr>
          <a:xfrm rot="5400000">
            <a:off x="6678080" y="2710540"/>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76473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A121C-A035-A606-10DB-80202DFAC6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F5E035C-18CF-2DF7-449C-3C82478D7967}"/>
              </a:ext>
            </a:extLst>
          </p:cNvPr>
          <p:cNvSpPr txBox="1"/>
          <p:nvPr/>
        </p:nvSpPr>
        <p:spPr>
          <a:xfrm>
            <a:off x="538914" y="714375"/>
            <a:ext cx="11016414"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音場A</a:t>
            </a:r>
          </a:p>
          <a:p>
            <a:r>
              <a:rPr lang="ja-JP">
                <a:solidFill>
                  <a:srgbClr val="FF0000"/>
                </a:solidFill>
                <a:ea typeface="游ゴシック"/>
              </a:rPr>
              <a:t>S1　</a:t>
            </a:r>
          </a:p>
          <a:p>
            <a:r>
              <a:rPr lang="ja-JP">
                <a:solidFill>
                  <a:srgbClr val="000000"/>
                </a:solidFill>
                <a:ea typeface="游ゴシック"/>
              </a:rPr>
              <a:t>A1　</a:t>
            </a:r>
            <a:r>
              <a:rPr lang="ja-JP">
                <a:solidFill>
                  <a:srgbClr val="000000"/>
                </a:solidFill>
                <a:latin typeface="Calibri"/>
                <a:ea typeface="游ゴシック"/>
                <a:cs typeface="Calibri"/>
              </a:rPr>
              <a:t>音がもやもやして他の人の聞こえ方がクリアでなくなった気がした。ロングトーンが少し苦しく感じた。</a:t>
            </a:r>
          </a:p>
          <a:p>
            <a:r>
              <a:rPr lang="ja-JP">
                <a:solidFill>
                  <a:srgbClr val="FF0000"/>
                </a:solidFill>
                <a:ea typeface="游ゴシック"/>
              </a:rPr>
              <a:t>A2　</a:t>
            </a:r>
            <a:r>
              <a:rPr lang="ja-JP">
                <a:solidFill>
                  <a:srgbClr val="FF0000"/>
                </a:solidFill>
                <a:latin typeface="Calibri"/>
                <a:ea typeface="游ゴシック"/>
                <a:cs typeface="Calibri"/>
              </a:rPr>
              <a:t>全体的に響きが減った気がした。こぢんまりした感じがした、</a:t>
            </a:r>
          </a:p>
          <a:p>
            <a:r>
              <a:rPr lang="ja-JP">
                <a:solidFill>
                  <a:srgbClr val="FF0000"/>
                </a:solidFill>
                <a:ea typeface="游ゴシック"/>
              </a:rPr>
              <a:t>A3　</a:t>
            </a:r>
            <a:r>
              <a:rPr lang="ja-JP">
                <a:solidFill>
                  <a:srgbClr val="FF0000"/>
                </a:solidFill>
                <a:latin typeface="Calibri"/>
                <a:ea typeface="游ゴシック"/>
                <a:cs typeface="Calibri"/>
              </a:rPr>
              <a:t>天井が少し低くなった気がする？　調和している響きはよく感じられる。</a:t>
            </a:r>
            <a:endParaRPr lang="en-US" altLang="ja-JP">
              <a:solidFill>
                <a:srgbClr val="FF0000"/>
              </a:solidFill>
              <a:latin typeface="Calibri"/>
              <a:ea typeface="Meiryo UI"/>
              <a:cs typeface="Calibri"/>
            </a:endParaRPr>
          </a:p>
          <a:p>
            <a:r>
              <a:rPr lang="ja-JP">
                <a:solidFill>
                  <a:srgbClr val="000000"/>
                </a:solidFill>
                <a:ea typeface="游ゴシック"/>
              </a:rPr>
              <a:t>B6　</a:t>
            </a:r>
            <a:r>
              <a:rPr lang="ja-JP">
                <a:solidFill>
                  <a:srgbClr val="000000"/>
                </a:solidFill>
                <a:latin typeface="Calibri"/>
                <a:ea typeface="游ゴシック"/>
                <a:cs typeface="Calibri"/>
              </a:rPr>
              <a:t>残響が”太い”感じ→ちょっと遅い？</a:t>
            </a:r>
          </a:p>
          <a:p>
            <a:endParaRPr lang="ja-JP" altLang="en-US">
              <a:solidFill>
                <a:srgbClr val="FF0000"/>
              </a:solidFill>
              <a:ea typeface="游ゴシック"/>
            </a:endParaRPr>
          </a:p>
          <a:p>
            <a:r>
              <a:rPr lang="ja-JP">
                <a:solidFill>
                  <a:srgbClr val="FF0000"/>
                </a:solidFill>
                <a:ea typeface="游ゴシック"/>
              </a:rPr>
              <a:t>A4　</a:t>
            </a:r>
            <a:r>
              <a:rPr lang="ja-JP">
                <a:solidFill>
                  <a:srgbClr val="FF0000"/>
                </a:solidFill>
                <a:latin typeface="Calibri"/>
                <a:ea typeface="游ゴシック"/>
                <a:cs typeface="Calibri"/>
              </a:rPr>
              <a:t>４つの中で一番知らない感じの響き方でした。フレーズ末の残響についてはそんなにつよいと感じませんでした。</a:t>
            </a:r>
          </a:p>
          <a:p>
            <a:r>
              <a:rPr lang="ja-JP">
                <a:solidFill>
                  <a:srgbClr val="FF0000"/>
                </a:solidFill>
                <a:ea typeface="游ゴシック"/>
              </a:rPr>
              <a:t>S3　</a:t>
            </a:r>
            <a:r>
              <a:rPr lang="ja-JP">
                <a:solidFill>
                  <a:srgbClr val="FF0000"/>
                </a:solidFill>
                <a:latin typeface="Calibri"/>
                <a:ea typeface="游ゴシック"/>
                <a:cs typeface="Calibri"/>
              </a:rPr>
              <a:t>響くところが遠く感じたが、遠いところから戻ってくる聴こえ方に感じた。（図）</a:t>
            </a:r>
          </a:p>
          <a:p>
            <a:r>
              <a:rPr lang="ja-JP">
                <a:solidFill>
                  <a:srgbClr val="000000"/>
                </a:solidFill>
                <a:ea typeface="游ゴシック"/>
              </a:rPr>
              <a:t>S5　</a:t>
            </a:r>
            <a:r>
              <a:rPr lang="ja-JP">
                <a:solidFill>
                  <a:srgbClr val="000000"/>
                </a:solidFill>
                <a:latin typeface="Calibri"/>
                <a:ea typeface="游ゴシック"/>
                <a:cs typeface="Calibri"/>
              </a:rPr>
              <a:t>自分の声が聞きやすくなった分、他人の声の響きが感じにくくなった？</a:t>
            </a:r>
            <a:endParaRPr lang="en-US" altLang="ja-JP">
              <a:solidFill>
                <a:srgbClr val="000000"/>
              </a:solidFill>
              <a:latin typeface="Calibri"/>
              <a:ea typeface="Meiryo UI"/>
              <a:cs typeface="Calibri"/>
            </a:endParaRPr>
          </a:p>
          <a:p>
            <a:r>
              <a:rPr lang="ja-JP">
                <a:solidFill>
                  <a:srgbClr val="000000"/>
                </a:solidFill>
                <a:ea typeface="游ゴシック"/>
              </a:rPr>
              <a:t>S6　</a:t>
            </a:r>
            <a:r>
              <a:rPr lang="ja-JP">
                <a:solidFill>
                  <a:srgbClr val="000000"/>
                </a:solidFill>
                <a:latin typeface="Calibri"/>
                <a:ea typeface="游ゴシック"/>
                <a:cs typeface="Calibri"/>
              </a:rPr>
              <a:t>深みが感じられた。</a:t>
            </a:r>
          </a:p>
          <a:p>
            <a:r>
              <a:rPr lang="ja-JP">
                <a:solidFill>
                  <a:srgbClr val="FF0000"/>
                </a:solidFill>
                <a:ea typeface="游ゴシック"/>
              </a:rPr>
              <a:t>S7　</a:t>
            </a:r>
            <a:r>
              <a:rPr lang="ja-JP">
                <a:solidFill>
                  <a:srgbClr val="FF0000"/>
                </a:solidFill>
                <a:latin typeface="Calibri"/>
                <a:ea typeface="游ゴシック"/>
                <a:cs typeface="Calibri"/>
              </a:rPr>
              <a:t>うまい気になれた。</a:t>
            </a:r>
          </a:p>
          <a:p>
            <a:r>
              <a:rPr lang="ja-JP">
                <a:solidFill>
                  <a:srgbClr val="000000"/>
                </a:solidFill>
                <a:latin typeface="游ゴシック"/>
                <a:ea typeface="游ゴシック"/>
                <a:cs typeface="Calibri"/>
              </a:rPr>
              <a:t>A6　</a:t>
            </a:r>
            <a:r>
              <a:rPr lang="ja-JP">
                <a:solidFill>
                  <a:srgbClr val="000000"/>
                </a:solidFill>
                <a:latin typeface="Calibri"/>
                <a:ea typeface="游ゴシック"/>
                <a:cs typeface="Calibri"/>
              </a:rPr>
              <a:t>声が大きいときに響きが増幅される感じがしました。</a:t>
            </a:r>
          </a:p>
          <a:p>
            <a:r>
              <a:rPr lang="ja-JP">
                <a:solidFill>
                  <a:srgbClr val="000000"/>
                </a:solidFill>
                <a:latin typeface="游ゴシック"/>
                <a:ea typeface="游ゴシック"/>
                <a:cs typeface="Calibri"/>
              </a:rPr>
              <a:t>A7　</a:t>
            </a:r>
            <a:r>
              <a:rPr lang="ja-JP">
                <a:solidFill>
                  <a:srgbClr val="000000"/>
                </a:solidFill>
                <a:latin typeface="Calibri"/>
                <a:ea typeface="游ゴシック"/>
                <a:cs typeface="Calibri"/>
              </a:rPr>
              <a:t>最初の方が、他の人とフレーズを共有している感じがあった？あんまり後半は息があっている気がしなかった気がする。</a:t>
            </a:r>
          </a:p>
          <a:p>
            <a:r>
              <a:rPr lang="ja-JP">
                <a:latin typeface="游ゴシック"/>
                <a:ea typeface="游ゴシック"/>
                <a:cs typeface="Calibri"/>
              </a:rPr>
              <a:t>T8　</a:t>
            </a:r>
            <a:r>
              <a:rPr lang="ja-JP">
                <a:latin typeface="Calibri"/>
                <a:ea typeface="游ゴシック"/>
                <a:cs typeface="Calibri"/>
              </a:rPr>
              <a:t>広くて響かないけど客席では響いてるだろうな～みたいなホールのイメージ</a:t>
            </a:r>
          </a:p>
          <a:p>
            <a:r>
              <a:rPr lang="ja-JP">
                <a:solidFill>
                  <a:srgbClr val="FF0000"/>
                </a:solidFill>
                <a:latin typeface="游ゴシック"/>
                <a:ea typeface="游ゴシック"/>
                <a:cs typeface="Calibri"/>
              </a:rPr>
              <a:t>B8　</a:t>
            </a:r>
            <a:r>
              <a:rPr lang="ja-JP">
                <a:solidFill>
                  <a:srgbClr val="FF0000"/>
                </a:solidFill>
                <a:latin typeface="Calibri"/>
                <a:ea typeface="游ゴシック"/>
                <a:cs typeface="Calibri"/>
              </a:rPr>
              <a:t>基準と比べて、響きの濃度がうすまって代わりに客席方向の奥行が足された感じ。自分の声もある程度把握でき、周りの人の声も聴こえるが、響きが発散ぎみで、焦点を合わせずらく、アンサンブルや強弱の設定はしづらくなった。演奏もうまくいかなかったと思う。</a:t>
            </a:r>
          </a:p>
        </p:txBody>
      </p:sp>
    </p:spTree>
    <p:extLst>
      <p:ext uri="{BB962C8B-B14F-4D97-AF65-F5344CB8AC3E}">
        <p14:creationId xmlns:p14="http://schemas.microsoft.com/office/powerpoint/2010/main" val="3212065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C03A3-352B-F63F-0316-5324E655ED4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ED4FFFE-8A4A-0C10-3E2A-FC2181AD1A71}"/>
              </a:ext>
            </a:extLst>
          </p:cNvPr>
          <p:cNvSpPr txBox="1"/>
          <p:nvPr/>
        </p:nvSpPr>
        <p:spPr>
          <a:xfrm>
            <a:off x="538914" y="714375"/>
            <a:ext cx="11016414"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音場B</a:t>
            </a:r>
          </a:p>
          <a:p>
            <a:r>
              <a:rPr lang="ja-JP">
                <a:ea typeface="游ゴシック"/>
              </a:rPr>
              <a:t>S8　</a:t>
            </a:r>
            <a:r>
              <a:rPr lang="ja-JP">
                <a:latin typeface="Calibri"/>
                <a:ea typeface="游ゴシック"/>
                <a:cs typeface="Calibri"/>
              </a:rPr>
              <a:t>響きは悪くない印象でしたがなんか心細くなっちゃいました。</a:t>
            </a:r>
          </a:p>
          <a:p>
            <a:r>
              <a:rPr lang="ja-JP">
                <a:solidFill>
                  <a:srgbClr val="FF0000"/>
                </a:solidFill>
                <a:latin typeface="游ゴシック"/>
                <a:ea typeface="游ゴシック"/>
                <a:cs typeface="Calibri"/>
              </a:rPr>
              <a:t>A4　</a:t>
            </a:r>
            <a:r>
              <a:rPr lang="ja-JP">
                <a:solidFill>
                  <a:srgbClr val="FF0000"/>
                </a:solidFill>
                <a:latin typeface="Calibri"/>
                <a:ea typeface="游ゴシック"/>
                <a:cs typeface="Calibri"/>
              </a:rPr>
              <a:t>響きが明るい印象を受けました。</a:t>
            </a:r>
          </a:p>
          <a:p>
            <a:r>
              <a:rPr lang="ja-JP">
                <a:latin typeface="游ゴシック"/>
                <a:ea typeface="游ゴシック"/>
                <a:cs typeface="Calibri"/>
              </a:rPr>
              <a:t>A6　</a:t>
            </a:r>
            <a:r>
              <a:rPr lang="ja-JP">
                <a:latin typeface="Calibri"/>
                <a:ea typeface="游ゴシック"/>
                <a:cs typeface="Calibri"/>
              </a:rPr>
              <a:t>出した音が近くに残るような感覚でした。</a:t>
            </a:r>
          </a:p>
          <a:p>
            <a:r>
              <a:rPr lang="ja-JP">
                <a:latin typeface="游ゴシック"/>
                <a:ea typeface="游ゴシック"/>
                <a:cs typeface="Calibri"/>
              </a:rPr>
              <a:t>T1　</a:t>
            </a:r>
            <a:r>
              <a:rPr lang="ja-JP">
                <a:latin typeface="Calibri"/>
                <a:ea typeface="游ゴシック"/>
                <a:cs typeface="Calibri"/>
              </a:rPr>
              <a:t>自分の声が音量的によく聞こえた気がした。そのため音程に意識を向けやすく、演奏しやすかった。あっさりした響きで、エフェクトの薄い感じで、PAを切ったライブステージの返しを聞いている感覚を覚えた。</a:t>
            </a:r>
          </a:p>
          <a:p>
            <a:r>
              <a:rPr lang="ja-JP">
                <a:latin typeface="游ゴシック"/>
                <a:ea typeface="游ゴシック"/>
                <a:cs typeface="Calibri"/>
              </a:rPr>
              <a:t>T8　</a:t>
            </a:r>
            <a:r>
              <a:rPr lang="ja-JP">
                <a:latin typeface="Calibri"/>
                <a:ea typeface="游ゴシック"/>
                <a:cs typeface="Calibri"/>
              </a:rPr>
              <a:t>室内？練習室で歌っている感じ？（湘南のバスルーム的な？）他パートがよくきこえる</a:t>
            </a:r>
          </a:p>
          <a:p>
            <a:r>
              <a:rPr lang="ja-JP">
                <a:latin typeface="游ゴシック"/>
                <a:ea typeface="游ゴシック"/>
                <a:cs typeface="Calibri"/>
              </a:rPr>
              <a:t>B3　</a:t>
            </a:r>
            <a:r>
              <a:rPr lang="ja-JP">
                <a:latin typeface="Calibri"/>
                <a:ea typeface="游ゴシック"/>
                <a:cs typeface="Calibri"/>
              </a:rPr>
              <a:t>相手の音の間違いがよく聴こえてしまったからか、なかなか溶けにくい感じが（心理的にも）した。自他ともに声は聴こえやすい。</a:t>
            </a:r>
          </a:p>
          <a:p>
            <a:endParaRPr lang="ja-JP" altLang="en-US">
              <a:latin typeface="Calibri"/>
              <a:ea typeface="游ゴシック"/>
              <a:cs typeface="Calibri"/>
            </a:endParaRPr>
          </a:p>
          <a:p>
            <a:r>
              <a:rPr lang="en-US" altLang="ja-JP">
                <a:solidFill>
                  <a:srgbClr val="FF0000"/>
                </a:solidFill>
                <a:latin typeface="游ゴシック"/>
                <a:ea typeface="游ゴシック"/>
                <a:cs typeface="Calibri"/>
              </a:rPr>
              <a:t>S2</a:t>
            </a:r>
            <a:r>
              <a:rPr lang="ja-JP" altLang="en-US">
                <a:solidFill>
                  <a:srgbClr val="FF0000"/>
                </a:solidFill>
                <a:latin typeface="游ゴシック"/>
                <a:ea typeface="游ゴシック"/>
                <a:cs typeface="Calibri"/>
              </a:rPr>
              <a:t>　</a:t>
            </a:r>
            <a:r>
              <a:rPr lang="ja-JP" altLang="en-US">
                <a:solidFill>
                  <a:srgbClr val="FF0000"/>
                </a:solidFill>
                <a:latin typeface="Calibri"/>
                <a:ea typeface="游ゴシック"/>
                <a:cs typeface="Calibri"/>
              </a:rPr>
              <a:t>個人的に、パターン１、２（</a:t>
            </a:r>
            <a:r>
              <a:rPr lang="en-US" altLang="ja-JP">
                <a:solidFill>
                  <a:srgbClr val="FF0000"/>
                </a:solidFill>
                <a:latin typeface="Calibri"/>
                <a:ea typeface="游ゴシック"/>
                <a:cs typeface="Calibri"/>
              </a:rPr>
              <a:t>EF</a:t>
            </a:r>
            <a:r>
              <a:rPr lang="ja-JP" altLang="en-US">
                <a:solidFill>
                  <a:srgbClr val="FF0000"/>
                </a:solidFill>
                <a:latin typeface="Calibri"/>
                <a:ea typeface="游ゴシック"/>
                <a:cs typeface="Calibri"/>
              </a:rPr>
              <a:t>、</a:t>
            </a:r>
            <a:r>
              <a:rPr lang="en-US" altLang="ja-JP">
                <a:solidFill>
                  <a:srgbClr val="FF0000"/>
                </a:solidFill>
                <a:latin typeface="Calibri"/>
                <a:ea typeface="游ゴシック"/>
                <a:cs typeface="Calibri"/>
              </a:rPr>
              <a:t>LB</a:t>
            </a:r>
            <a:r>
              <a:rPr lang="ja-JP" altLang="en-US">
                <a:solidFill>
                  <a:srgbClr val="FF0000"/>
                </a:solidFill>
                <a:latin typeface="Calibri"/>
                <a:ea typeface="游ゴシック"/>
                <a:cs typeface="Calibri"/>
              </a:rPr>
              <a:t>）より好きな響きだった。</a:t>
            </a:r>
          </a:p>
          <a:p>
            <a:r>
              <a:rPr lang="en-US" altLang="ja-JP">
                <a:solidFill>
                  <a:srgbClr val="FF0000"/>
                </a:solidFill>
                <a:latin typeface="游ゴシック"/>
                <a:ea typeface="游ゴシック"/>
                <a:cs typeface="Calibri"/>
              </a:rPr>
              <a:t>B8</a:t>
            </a:r>
            <a:r>
              <a:rPr lang="ja-JP" altLang="en-US">
                <a:solidFill>
                  <a:srgbClr val="FF0000"/>
                </a:solidFill>
                <a:latin typeface="游ゴシック"/>
                <a:ea typeface="游ゴシック"/>
                <a:cs typeface="Calibri"/>
              </a:rPr>
              <a:t>　</a:t>
            </a:r>
            <a:r>
              <a:rPr lang="ja-JP" altLang="en-US">
                <a:solidFill>
                  <a:srgbClr val="FF0000"/>
                </a:solidFill>
                <a:latin typeface="Calibri"/>
                <a:ea typeface="游ゴシック"/>
                <a:cs typeface="Calibri"/>
              </a:rPr>
              <a:t>自分の声が聴こえにくくなる代わりに、残響としてまとまった響き（４声のハーモニー）が返ってくる感じがあった。近くの人ほど聞こえにくく、遠くの人ほど聴こえやすい（特にソプラノ）。残響から逆算して歌うと、多少強弱やアンサンブルは向上させることができた。</a:t>
            </a:r>
          </a:p>
          <a:p>
            <a:r>
              <a:rPr lang="en-US" altLang="ja-JP">
                <a:latin typeface="游ゴシック"/>
                <a:ea typeface="游ゴシック"/>
                <a:cs typeface="Calibri"/>
              </a:rPr>
              <a:t>S6</a:t>
            </a:r>
            <a:r>
              <a:rPr lang="ja-JP" altLang="en-US">
                <a:latin typeface="游ゴシック"/>
                <a:ea typeface="游ゴシック"/>
                <a:cs typeface="Calibri"/>
              </a:rPr>
              <a:t>　</a:t>
            </a:r>
            <a:r>
              <a:rPr lang="ja-JP" altLang="en-US">
                <a:latin typeface="Calibri"/>
                <a:ea typeface="游ゴシック"/>
                <a:cs typeface="Calibri"/>
              </a:rPr>
              <a:t>はね返ってくる感じは基準と同様にあったが、より遠くに壁がいったように感じた。</a:t>
            </a:r>
          </a:p>
          <a:p>
            <a:r>
              <a:rPr lang="en-US" altLang="ja-JP">
                <a:latin typeface="游ゴシック"/>
                <a:ea typeface="+mn-lt"/>
                <a:cs typeface="Calibri"/>
              </a:rPr>
              <a:t>T</a:t>
            </a:r>
            <a:r>
              <a:rPr lang="ja-JP">
                <a:latin typeface="游ゴシック"/>
                <a:ea typeface="游ゴシック"/>
                <a:cs typeface="Calibri"/>
              </a:rPr>
              <a:t>3　</a:t>
            </a:r>
            <a:r>
              <a:rPr lang="ja-JP">
                <a:latin typeface="Calibri"/>
                <a:ea typeface="游ゴシック"/>
                <a:cs typeface="Calibri"/>
              </a:rPr>
              <a:t>響きが遠くまでよく届いているかのような響きになった（特に女声側）。四声での和声も合わせやすくなっている。</a:t>
            </a:r>
          </a:p>
          <a:p>
            <a:r>
              <a:rPr lang="ja-JP">
                <a:latin typeface="游ゴシック"/>
                <a:ea typeface="游ゴシック"/>
                <a:cs typeface="Calibri"/>
              </a:rPr>
              <a:t>T7　</a:t>
            </a:r>
            <a:r>
              <a:rPr lang="ja-JP">
                <a:latin typeface="Calibri"/>
                <a:ea typeface="游ゴシック"/>
                <a:cs typeface="Calibri"/>
              </a:rPr>
              <a:t>残響少し長め？</a:t>
            </a:r>
          </a:p>
        </p:txBody>
      </p:sp>
    </p:spTree>
    <p:extLst>
      <p:ext uri="{BB962C8B-B14F-4D97-AF65-F5344CB8AC3E}">
        <p14:creationId xmlns:p14="http://schemas.microsoft.com/office/powerpoint/2010/main" val="3753131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74BE4-35A5-F147-65C3-72D5EC23533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21F8C1E-EC57-D3B3-4EED-2F6ED5123116}"/>
              </a:ext>
            </a:extLst>
          </p:cNvPr>
          <p:cNvSpPr txBox="1"/>
          <p:nvPr/>
        </p:nvSpPr>
        <p:spPr>
          <a:xfrm>
            <a:off x="538914" y="714375"/>
            <a:ext cx="11016414"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音場C</a:t>
            </a:r>
          </a:p>
          <a:p>
            <a:r>
              <a:rPr lang="ja-JP">
                <a:solidFill>
                  <a:srgbClr val="FF0000"/>
                </a:solidFill>
                <a:ea typeface="游ゴシック"/>
              </a:rPr>
              <a:t>A4　</a:t>
            </a:r>
            <a:r>
              <a:rPr lang="ja-JP">
                <a:solidFill>
                  <a:srgbClr val="FF0000"/>
                </a:solidFill>
                <a:latin typeface="Calibri"/>
                <a:ea typeface="游ゴシック"/>
                <a:cs typeface="Calibri"/>
              </a:rPr>
              <a:t>（具体的すぎるかもしれませんが）第一生命ホールを連想するような響きでした。なんとなく周囲の声量が上がったような気がしました。</a:t>
            </a:r>
          </a:p>
          <a:p>
            <a:endParaRPr lang="ja-JP" altLang="en-US">
              <a:ea typeface="游ゴシック"/>
            </a:endParaRPr>
          </a:p>
          <a:p>
            <a:r>
              <a:rPr lang="ja-JP">
                <a:solidFill>
                  <a:srgbClr val="FF0000"/>
                </a:solidFill>
                <a:ea typeface="游ゴシック"/>
              </a:rPr>
              <a:t>S2　</a:t>
            </a:r>
            <a:r>
              <a:rPr lang="ja-JP">
                <a:solidFill>
                  <a:srgbClr val="FF0000"/>
                </a:solidFill>
                <a:latin typeface="Calibri"/>
                <a:ea typeface="游ゴシック"/>
                <a:cs typeface="Calibri"/>
              </a:rPr>
              <a:t>音を伸ばして消えた後の残響が、全てのパートがキレイに溶け合っているように感じて良かった。</a:t>
            </a:r>
          </a:p>
          <a:p>
            <a:r>
              <a:rPr lang="ja-JP">
                <a:ea typeface="游ゴシック"/>
              </a:rPr>
              <a:t>S6　</a:t>
            </a:r>
            <a:r>
              <a:rPr lang="ja-JP">
                <a:latin typeface="Calibri"/>
                <a:ea typeface="游ゴシック"/>
                <a:cs typeface="Calibri"/>
              </a:rPr>
              <a:t>基準と比べて、はね返ってくる感じがせず、広がるような印象だった。</a:t>
            </a:r>
          </a:p>
          <a:p>
            <a:r>
              <a:rPr lang="ja-JP">
                <a:latin typeface="游ゴシック"/>
                <a:ea typeface="游ゴシック"/>
                <a:cs typeface="Calibri"/>
              </a:rPr>
              <a:t>B3　</a:t>
            </a:r>
            <a:r>
              <a:rPr lang="ja-JP">
                <a:latin typeface="Calibri"/>
                <a:ea typeface="游ゴシック"/>
                <a:cs typeface="Calibri"/>
              </a:rPr>
              <a:t>実際のホールがこれだったら嬉しい。残響が前に伝わる感触があった。</a:t>
            </a:r>
          </a:p>
          <a:p>
            <a:r>
              <a:rPr lang="ja-JP">
                <a:solidFill>
                  <a:srgbClr val="FF0000"/>
                </a:solidFill>
                <a:latin typeface="游ゴシック"/>
                <a:ea typeface="游ゴシック"/>
                <a:cs typeface="Calibri"/>
              </a:rPr>
              <a:t>B8　</a:t>
            </a:r>
            <a:r>
              <a:rPr lang="ja-JP">
                <a:solidFill>
                  <a:srgbClr val="FF0000"/>
                </a:solidFill>
                <a:latin typeface="Calibri"/>
                <a:ea typeface="游ゴシック"/>
                <a:cs typeface="Calibri"/>
              </a:rPr>
              <a:t>東大ホールのような、響きが奥の方に吸い込まれていく感じ。残響とそば鳴りが分離できるので、発した音がどう響くかのフィードバックを得やすい。行為と結果を分離していろんな要素を動かせたので、強弱もアンサンブルの実のあるものになった。演奏もうまくいった。</a:t>
            </a:r>
          </a:p>
          <a:p>
            <a:r>
              <a:rPr lang="ja-JP">
                <a:solidFill>
                  <a:srgbClr val="FF0000"/>
                </a:solidFill>
                <a:latin typeface="游ゴシック"/>
                <a:ea typeface="游ゴシック"/>
                <a:cs typeface="Calibri"/>
              </a:rPr>
              <a:t>S1　</a:t>
            </a:r>
          </a:p>
          <a:p>
            <a:r>
              <a:rPr lang="ja-JP">
                <a:solidFill>
                  <a:srgbClr val="000000"/>
                </a:solidFill>
                <a:ea typeface="游ゴシック"/>
                <a:cs typeface="Calibri"/>
              </a:rPr>
              <a:t>S5　</a:t>
            </a:r>
            <a:r>
              <a:rPr lang="ja-JP">
                <a:solidFill>
                  <a:srgbClr val="000000"/>
                </a:solidFill>
                <a:latin typeface="Calibri"/>
                <a:ea typeface="游ゴシック"/>
                <a:cs typeface="Calibri"/>
              </a:rPr>
              <a:t>特になかった…ごめんなさい</a:t>
            </a:r>
          </a:p>
          <a:p>
            <a:r>
              <a:rPr lang="ja-JP">
                <a:solidFill>
                  <a:srgbClr val="000000"/>
                </a:solidFill>
                <a:ea typeface="游ゴシック"/>
                <a:cs typeface="Calibri"/>
              </a:rPr>
              <a:t>T3　</a:t>
            </a:r>
            <a:r>
              <a:rPr lang="ja-JP">
                <a:solidFill>
                  <a:srgbClr val="000000"/>
                </a:solidFill>
                <a:latin typeface="Calibri"/>
                <a:ea typeface="游ゴシック"/>
                <a:cs typeface="Calibri"/>
              </a:rPr>
              <a:t>中央から音が逃げるような反響であるように感じられ、周囲と合わせることが難しい。ただ広い客席に響いている感覚はある。人見記念講堂など、よいホールは演奏者にあまり音が返ってこないのかもしれない。</a:t>
            </a:r>
          </a:p>
          <a:p>
            <a:r>
              <a:rPr lang="ja-JP">
                <a:solidFill>
                  <a:srgbClr val="FF0000"/>
                </a:solidFill>
                <a:latin typeface="游ゴシック"/>
                <a:ea typeface="游ゴシック"/>
                <a:cs typeface="Calibri"/>
              </a:rPr>
              <a:t>B2　</a:t>
            </a:r>
            <a:r>
              <a:rPr lang="ja-JP">
                <a:solidFill>
                  <a:srgbClr val="FF0000"/>
                </a:solidFill>
                <a:latin typeface="Calibri"/>
                <a:ea typeface="游ゴシック"/>
                <a:cs typeface="Calibri"/>
              </a:rPr>
              <a:t>四つの声部がちょうどよいバランスで重なった音が返ってくるので、客席で聞こえる音を直接モニターしているように感じてアンサンブルがしやすかった。</a:t>
            </a:r>
            <a:endParaRPr lang="en-US" altLang="ja-JP">
              <a:solidFill>
                <a:srgbClr val="FF0000"/>
              </a:solidFill>
              <a:latin typeface="Calibri"/>
              <a:ea typeface="Meiryo UI"/>
              <a:cs typeface="Calibri"/>
            </a:endParaRPr>
          </a:p>
          <a:p>
            <a:r>
              <a:rPr lang="ja-JP">
                <a:latin typeface="游ゴシック"/>
                <a:ea typeface="游ゴシック"/>
                <a:cs typeface="Calibri"/>
              </a:rPr>
              <a:t>B4　</a:t>
            </a:r>
            <a:r>
              <a:rPr lang="ja-JP">
                <a:latin typeface="Calibri"/>
                <a:ea typeface="游ゴシック"/>
                <a:cs typeface="Calibri"/>
              </a:rPr>
              <a:t>響きが増えたと感じた。</a:t>
            </a:r>
          </a:p>
        </p:txBody>
      </p:sp>
    </p:spTree>
    <p:extLst>
      <p:ext uri="{BB962C8B-B14F-4D97-AF65-F5344CB8AC3E}">
        <p14:creationId xmlns:p14="http://schemas.microsoft.com/office/powerpoint/2010/main" val="4101157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0DF4D-7075-70C7-E64B-92E1586E223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D11D96C-D2E3-7997-B27B-0E1879324463}"/>
              </a:ext>
            </a:extLst>
          </p:cNvPr>
          <p:cNvSpPr txBox="1"/>
          <p:nvPr/>
        </p:nvSpPr>
        <p:spPr>
          <a:xfrm>
            <a:off x="538914" y="714375"/>
            <a:ext cx="11016414"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音場A</a:t>
            </a:r>
            <a:endParaRPr lang="en-US" altLang="ja-JP" dirty="0"/>
          </a:p>
          <a:p>
            <a:r>
              <a:rPr lang="ja-JP">
                <a:solidFill>
                  <a:srgbClr val="FF0000"/>
                </a:solidFill>
                <a:latin typeface="游ゴシック"/>
                <a:ea typeface="游ゴシック"/>
                <a:cs typeface="Calibri"/>
              </a:rPr>
              <a:t>A2　</a:t>
            </a:r>
            <a:r>
              <a:rPr lang="ja-JP">
                <a:solidFill>
                  <a:srgbClr val="FF0000"/>
                </a:solidFill>
                <a:latin typeface="Calibri"/>
                <a:ea typeface="游ゴシック"/>
                <a:cs typeface="Calibri"/>
              </a:rPr>
              <a:t>全体的に響きが減った気がした。こぢんまりした感じがした、</a:t>
            </a:r>
          </a:p>
          <a:p>
            <a:r>
              <a:rPr lang="ja-JP">
                <a:solidFill>
                  <a:srgbClr val="FF0000"/>
                </a:solidFill>
                <a:latin typeface="游ゴシック"/>
                <a:ea typeface="游ゴシック"/>
                <a:cs typeface="Calibri"/>
              </a:rPr>
              <a:t>B2　</a:t>
            </a:r>
            <a:r>
              <a:rPr lang="ja-JP">
                <a:solidFill>
                  <a:srgbClr val="FF0000"/>
                </a:solidFill>
                <a:latin typeface="Calibri"/>
                <a:ea typeface="游ゴシック"/>
                <a:cs typeface="Calibri"/>
              </a:rPr>
              <a:t>音が分離して感じたので、注意を向ければ他のどのパートも取り出して聴くことができると感じました。</a:t>
            </a:r>
          </a:p>
          <a:p>
            <a:endParaRPr lang="ja-JP" altLang="en-US">
              <a:latin typeface="Calibri"/>
              <a:ea typeface="游ゴシック"/>
              <a:cs typeface="Calibri"/>
            </a:endParaRPr>
          </a:p>
          <a:p>
            <a:r>
              <a:rPr lang="ja-JP">
                <a:solidFill>
                  <a:srgbClr val="FF0000"/>
                </a:solidFill>
                <a:latin typeface="游ゴシック"/>
                <a:ea typeface="游ゴシック"/>
                <a:cs typeface="Calibri"/>
              </a:rPr>
              <a:t>S3　</a:t>
            </a:r>
            <a:r>
              <a:rPr lang="ja-JP">
                <a:solidFill>
                  <a:srgbClr val="FF0000"/>
                </a:solidFill>
                <a:latin typeface="Calibri"/>
                <a:ea typeface="游ゴシック"/>
                <a:cs typeface="Calibri"/>
              </a:rPr>
              <a:t>響くところが遠く感じたが、遠いところから戻ってくる聴こえ方に感じた。（図）</a:t>
            </a:r>
          </a:p>
          <a:p>
            <a:r>
              <a:rPr lang="ja-JP">
                <a:solidFill>
                  <a:srgbClr val="000000"/>
                </a:solidFill>
                <a:latin typeface="游ゴシック"/>
                <a:ea typeface="游ゴシック"/>
                <a:cs typeface="Calibri"/>
              </a:rPr>
              <a:t>S8　</a:t>
            </a:r>
            <a:r>
              <a:rPr lang="ja-JP">
                <a:solidFill>
                  <a:srgbClr val="000000"/>
                </a:solidFill>
                <a:latin typeface="Calibri"/>
                <a:ea typeface="游ゴシック"/>
                <a:cs typeface="Calibri"/>
              </a:rPr>
              <a:t>めっちゃひとの声きこえる!!ってなりました。自分の声がききにくいと発声の瞬間ビビっちゃいます。</a:t>
            </a:r>
          </a:p>
          <a:p>
            <a:r>
              <a:rPr lang="ja-JP">
                <a:latin typeface="游ゴシック"/>
                <a:ea typeface="游ゴシック"/>
                <a:cs typeface="Calibri"/>
              </a:rPr>
              <a:t>A5　</a:t>
            </a:r>
            <a:r>
              <a:rPr lang="ja-JP">
                <a:latin typeface="Calibri"/>
                <a:ea typeface="游ゴシック"/>
                <a:cs typeface="Calibri"/>
              </a:rPr>
              <a:t>教会みたいに響きがはんきょうしてボワーンとなるかんじがした。自分の声はあまりきこえない。</a:t>
            </a:r>
          </a:p>
          <a:p>
            <a:r>
              <a:rPr lang="ja-JP">
                <a:latin typeface="游ゴシック"/>
                <a:ea typeface="游ゴシック"/>
                <a:cs typeface="Calibri"/>
              </a:rPr>
              <a:t>T7　</a:t>
            </a:r>
            <a:r>
              <a:rPr lang="ja-JP">
                <a:latin typeface="Calibri"/>
                <a:ea typeface="游ゴシック"/>
                <a:cs typeface="Calibri"/>
              </a:rPr>
              <a:t>響きがよくて、歌いやすく感じた。</a:t>
            </a:r>
          </a:p>
          <a:p>
            <a:r>
              <a:rPr lang="ja-JP">
                <a:latin typeface="游ゴシック"/>
                <a:ea typeface="游ゴシック"/>
                <a:cs typeface="Calibri"/>
              </a:rPr>
              <a:t>B7　</a:t>
            </a:r>
            <a:r>
              <a:rPr lang="ja-JP">
                <a:latin typeface="Calibri"/>
                <a:ea typeface="游ゴシック"/>
                <a:cs typeface="Calibri"/>
              </a:rPr>
              <a:t>リバーブが強かった。曲によってはこの環境の方が歌いやすいということはありそう（この曲には合わない環境だと思った）。</a:t>
            </a:r>
          </a:p>
          <a:p>
            <a:r>
              <a:rPr lang="ja-JP">
                <a:solidFill>
                  <a:srgbClr val="FF0000"/>
                </a:solidFill>
                <a:latin typeface="游ゴシック"/>
                <a:ea typeface="游ゴシック"/>
                <a:cs typeface="Calibri"/>
              </a:rPr>
              <a:t>S2　</a:t>
            </a:r>
            <a:r>
              <a:rPr lang="ja-JP">
                <a:solidFill>
                  <a:srgbClr val="FF0000"/>
                </a:solidFill>
                <a:latin typeface="Calibri"/>
                <a:ea typeface="游ゴシック"/>
                <a:cs typeface="Calibri"/>
              </a:rPr>
              <a:t>先程の例より演奏がとてもしやすくなったと感じる。自分の演奏の調子もあるかもしれないが、強弱が全体的にとてもわかりやすくなったと感じる。特にcresc.</a:t>
            </a:r>
          </a:p>
          <a:p>
            <a:r>
              <a:rPr lang="ja-JP">
                <a:solidFill>
                  <a:srgbClr val="FF0000"/>
                </a:solidFill>
                <a:latin typeface="游ゴシック"/>
                <a:ea typeface="游ゴシック"/>
                <a:cs typeface="Calibri"/>
              </a:rPr>
              <a:t>S7　</a:t>
            </a:r>
            <a:r>
              <a:rPr lang="ja-JP">
                <a:solidFill>
                  <a:srgbClr val="FF0000"/>
                </a:solidFill>
                <a:latin typeface="Calibri"/>
                <a:ea typeface="游ゴシック"/>
                <a:cs typeface="Calibri"/>
              </a:rPr>
              <a:t>うまい気になれた。</a:t>
            </a:r>
          </a:p>
          <a:p>
            <a:r>
              <a:rPr lang="ja-JP">
                <a:solidFill>
                  <a:srgbClr val="FF0000"/>
                </a:solidFill>
                <a:latin typeface="游ゴシック"/>
                <a:ea typeface="游ゴシック"/>
                <a:cs typeface="Calibri"/>
              </a:rPr>
              <a:t>A4　</a:t>
            </a:r>
            <a:r>
              <a:rPr lang="ja-JP">
                <a:solidFill>
                  <a:srgbClr val="FF0000"/>
                </a:solidFill>
                <a:latin typeface="Calibri"/>
                <a:ea typeface="游ゴシック"/>
                <a:cs typeface="Calibri"/>
              </a:rPr>
              <a:t>４つの中で一番知らない感じの響き方でした。フレーズ末の残響についてはそんなにつよいと感じませんでした。</a:t>
            </a:r>
          </a:p>
          <a:p>
            <a:r>
              <a:rPr lang="ja-JP">
                <a:solidFill>
                  <a:srgbClr val="000000"/>
                </a:solidFill>
                <a:latin typeface="游ゴシック"/>
                <a:ea typeface="游ゴシック"/>
                <a:cs typeface="Calibri"/>
              </a:rPr>
              <a:t>A6　</a:t>
            </a:r>
            <a:r>
              <a:rPr lang="ja-JP">
                <a:solidFill>
                  <a:srgbClr val="000000"/>
                </a:solidFill>
                <a:latin typeface="Calibri"/>
                <a:ea typeface="游ゴシック"/>
                <a:cs typeface="Calibri"/>
              </a:rPr>
              <a:t>声が大きいときに響きが増幅される感じがしました。</a:t>
            </a:r>
          </a:p>
          <a:p>
            <a:r>
              <a:rPr lang="ja-JP">
                <a:solidFill>
                  <a:srgbClr val="000000"/>
                </a:solidFill>
                <a:latin typeface="游ゴシック"/>
                <a:ea typeface="游ゴシック"/>
                <a:cs typeface="Calibri"/>
              </a:rPr>
              <a:t>A7　</a:t>
            </a:r>
            <a:r>
              <a:rPr lang="ja-JP">
                <a:solidFill>
                  <a:srgbClr val="000000"/>
                </a:solidFill>
                <a:latin typeface="Calibri"/>
                <a:ea typeface="游ゴシック"/>
                <a:cs typeface="Calibri"/>
              </a:rPr>
              <a:t>最初の方が、他の人とフレーズを共有している感じがあった？あんまり後半は息があっている気がしなかった気がする。</a:t>
            </a:r>
          </a:p>
          <a:p>
            <a:endParaRPr lang="ja-JP" altLang="en-US">
              <a:solidFill>
                <a:srgbClr val="FF0000"/>
              </a:solidFill>
              <a:latin typeface="Calibri"/>
              <a:ea typeface="游ゴシック"/>
              <a:cs typeface="Calibri"/>
            </a:endParaRPr>
          </a:p>
        </p:txBody>
      </p:sp>
    </p:spTree>
    <p:extLst>
      <p:ext uri="{BB962C8B-B14F-4D97-AF65-F5344CB8AC3E}">
        <p14:creationId xmlns:p14="http://schemas.microsoft.com/office/powerpoint/2010/main" val="3714407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58F03-BDC8-B06B-46A4-8203AFAC72C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8059F21-5E33-CA6A-466F-7AF21347C935}"/>
              </a:ext>
            </a:extLst>
          </p:cNvPr>
          <p:cNvSpPr txBox="1"/>
          <p:nvPr/>
        </p:nvSpPr>
        <p:spPr>
          <a:xfrm>
            <a:off x="538914" y="714375"/>
            <a:ext cx="1101641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音場D</a:t>
            </a:r>
          </a:p>
          <a:p>
            <a:r>
              <a:rPr lang="ja-JP">
                <a:solidFill>
                  <a:srgbClr val="FF0000"/>
                </a:solidFill>
                <a:ea typeface="游ゴシック"/>
              </a:rPr>
              <a:t>A2　</a:t>
            </a:r>
            <a:r>
              <a:rPr lang="ja-JP">
                <a:solidFill>
                  <a:srgbClr val="FF0000"/>
                </a:solidFill>
                <a:latin typeface="Calibri"/>
                <a:ea typeface="游ゴシック"/>
                <a:cs typeface="Calibri"/>
              </a:rPr>
              <a:t>パターン１（EF）よりは歌いやすかったが、小さいホールで演奏している感じがした。</a:t>
            </a:r>
          </a:p>
          <a:p>
            <a:r>
              <a:rPr lang="ja-JP">
                <a:ea typeface="游ゴシック"/>
              </a:rPr>
              <a:t>B3　</a:t>
            </a:r>
            <a:r>
              <a:rPr lang="ja-JP">
                <a:latin typeface="Calibri"/>
                <a:ea typeface="游ゴシック"/>
                <a:cs typeface="Calibri"/>
              </a:rPr>
              <a:t>吸音材に囲まれて歌う感覚に近かった。</a:t>
            </a:r>
          </a:p>
          <a:p>
            <a:endParaRPr lang="ja-JP" altLang="en-US">
              <a:ea typeface="游ゴシック"/>
            </a:endParaRPr>
          </a:p>
          <a:p>
            <a:r>
              <a:rPr lang="ja-JP">
                <a:solidFill>
                  <a:srgbClr val="FF0000"/>
                </a:solidFill>
                <a:ea typeface="游ゴシック"/>
              </a:rPr>
              <a:t>A3　</a:t>
            </a:r>
            <a:r>
              <a:rPr lang="ja-JP">
                <a:solidFill>
                  <a:srgbClr val="FF0000"/>
                </a:solidFill>
                <a:latin typeface="Calibri"/>
                <a:ea typeface="游ゴシック"/>
                <a:cs typeface="Calibri"/>
              </a:rPr>
              <a:t>音を切ってからの響きの残り具合がホールっぽかった。</a:t>
            </a:r>
          </a:p>
          <a:p>
            <a:r>
              <a:rPr lang="ja-JP">
                <a:ea typeface="游ゴシック"/>
              </a:rPr>
              <a:t>T3　</a:t>
            </a:r>
            <a:r>
              <a:rPr lang="ja-JP">
                <a:latin typeface="Calibri"/>
                <a:ea typeface="游ゴシック"/>
                <a:cs typeface="Calibri"/>
              </a:rPr>
              <a:t>自他ともに周囲からの反響をよく聴くことができ、遠くに響いてゆく感覚もある。かなり歌い手にとってはありがたい環境。</a:t>
            </a:r>
          </a:p>
          <a:p>
            <a:r>
              <a:rPr lang="ja-JP">
                <a:solidFill>
                  <a:srgbClr val="FF0000"/>
                </a:solidFill>
                <a:ea typeface="游ゴシック"/>
              </a:rPr>
              <a:t>S1　</a:t>
            </a:r>
          </a:p>
          <a:p>
            <a:r>
              <a:rPr lang="ja-JP">
                <a:ea typeface="游ゴシック"/>
              </a:rPr>
              <a:t>S5　</a:t>
            </a:r>
            <a:r>
              <a:rPr lang="ja-JP">
                <a:latin typeface="Calibri"/>
                <a:ea typeface="游ゴシック"/>
                <a:cs typeface="Calibri"/>
              </a:rPr>
              <a:t>男声がすごく聞きやすくなった？</a:t>
            </a:r>
          </a:p>
          <a:p>
            <a:r>
              <a:rPr lang="ja-JP">
                <a:ea typeface="游ゴシック"/>
              </a:rPr>
              <a:t>A1　</a:t>
            </a:r>
            <a:r>
              <a:rPr lang="ja-JP">
                <a:latin typeface="Calibri"/>
                <a:ea typeface="游ゴシック"/>
                <a:cs typeface="Calibri"/>
              </a:rPr>
              <a:t>響きとアンサンブルのしやすさのバランスがいいと感じた。エコーの強さがちょうど良い。</a:t>
            </a:r>
          </a:p>
          <a:p>
            <a:r>
              <a:rPr lang="ja-JP">
                <a:solidFill>
                  <a:srgbClr val="FF0000"/>
                </a:solidFill>
                <a:latin typeface="游ゴシック"/>
                <a:ea typeface="游ゴシック"/>
                <a:cs typeface="Calibri"/>
              </a:rPr>
              <a:t>A4　</a:t>
            </a:r>
            <a:r>
              <a:rPr lang="ja-JP">
                <a:solidFill>
                  <a:srgbClr val="FF0000"/>
                </a:solidFill>
                <a:latin typeface="Calibri"/>
                <a:ea typeface="游ゴシック"/>
                <a:cs typeface="Calibri"/>
              </a:rPr>
              <a:t>バスの音が明らかに聞こえにくく感じました。倍音がきこえないような感覚がありました。</a:t>
            </a:r>
          </a:p>
          <a:p>
            <a:r>
              <a:rPr lang="ja-JP">
                <a:latin typeface="游ゴシック"/>
                <a:ea typeface="游ゴシック"/>
                <a:cs typeface="Calibri"/>
              </a:rPr>
              <a:t>A5　</a:t>
            </a:r>
            <a:r>
              <a:rPr lang="ja-JP">
                <a:latin typeface="Calibri"/>
                <a:ea typeface="游ゴシック"/>
                <a:cs typeface="Calibri"/>
              </a:rPr>
              <a:t>他の人の音がきこえた。のばすのが上手くできた</a:t>
            </a:r>
          </a:p>
          <a:p>
            <a:r>
              <a:rPr lang="ja-JP">
                <a:latin typeface="游ゴシック"/>
                <a:ea typeface="游ゴシック"/>
                <a:cs typeface="Calibri"/>
              </a:rPr>
              <a:t>A6　</a:t>
            </a:r>
            <a:r>
              <a:rPr lang="ja-JP">
                <a:latin typeface="Calibri"/>
                <a:ea typeface="游ゴシック"/>
                <a:cs typeface="Calibri"/>
              </a:rPr>
              <a:t>空間が上に広くなったような印象でした。</a:t>
            </a:r>
          </a:p>
          <a:p>
            <a:r>
              <a:rPr lang="ja-JP">
                <a:latin typeface="游ゴシック"/>
                <a:ea typeface="游ゴシック"/>
                <a:cs typeface="Calibri"/>
              </a:rPr>
              <a:t>T1　</a:t>
            </a:r>
            <a:r>
              <a:rPr lang="ja-JP">
                <a:latin typeface="Calibri"/>
                <a:ea typeface="游ゴシック"/>
                <a:cs typeface="Calibri"/>
              </a:rPr>
              <a:t>他者の声がよく聞こえたことで演奏がしやすくなった気がした。響きの具合が心地よかった。</a:t>
            </a:r>
          </a:p>
          <a:p>
            <a:r>
              <a:rPr lang="ja-JP">
                <a:latin typeface="游ゴシック"/>
                <a:ea typeface="游ゴシック"/>
                <a:cs typeface="Calibri"/>
              </a:rPr>
              <a:t>T4　</a:t>
            </a:r>
            <a:r>
              <a:rPr lang="ja-JP">
                <a:latin typeface="Calibri"/>
                <a:ea typeface="游ゴシック"/>
                <a:cs typeface="Calibri"/>
              </a:rPr>
              <a:t>高音が返ってくる感じがした。ちょっといいホール</a:t>
            </a:r>
          </a:p>
          <a:p>
            <a:r>
              <a:rPr lang="ja-JP">
                <a:latin typeface="游ゴシック"/>
                <a:ea typeface="游ゴシック"/>
                <a:cs typeface="Calibri"/>
              </a:rPr>
              <a:t>T6　</a:t>
            </a:r>
            <a:r>
              <a:rPr lang="ja-JP">
                <a:latin typeface="Calibri"/>
                <a:ea typeface="游ゴシック"/>
                <a:cs typeface="Calibri"/>
              </a:rPr>
              <a:t>後者は前者よりムダ（？）な響きがないような印象。</a:t>
            </a:r>
          </a:p>
        </p:txBody>
      </p:sp>
    </p:spTree>
    <p:extLst>
      <p:ext uri="{BB962C8B-B14F-4D97-AF65-F5344CB8AC3E}">
        <p14:creationId xmlns:p14="http://schemas.microsoft.com/office/powerpoint/2010/main" val="3573538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散布図&#10;&#10;自動的に生成された説明">
            <a:extLst>
              <a:ext uri="{FF2B5EF4-FFF2-40B4-BE49-F238E27FC236}">
                <a16:creationId xmlns:a16="http://schemas.microsoft.com/office/drawing/2014/main" id="{07379EFC-CEB2-1883-1F10-E68DD8A4EB99}"/>
              </a:ext>
            </a:extLst>
          </p:cNvPr>
          <p:cNvPicPr>
            <a:picLocks noChangeAspect="1"/>
          </p:cNvPicPr>
          <p:nvPr/>
        </p:nvPicPr>
        <p:blipFill rotWithShape="1">
          <a:blip r:embed="rId2"/>
          <a:srcRect l="633" r="563"/>
          <a:stretch/>
        </p:blipFill>
        <p:spPr>
          <a:xfrm>
            <a:off x="321729" y="557189"/>
            <a:ext cx="5674893" cy="5743618"/>
          </a:xfrm>
          <a:prstGeom prst="rect">
            <a:avLst/>
          </a:prstGeom>
        </p:spPr>
      </p:pic>
      <p:pic>
        <p:nvPicPr>
          <p:cNvPr id="7" name="図 6" descr="グラフ, 散布図&#10;&#10;自動的に生成された説明">
            <a:extLst>
              <a:ext uri="{FF2B5EF4-FFF2-40B4-BE49-F238E27FC236}">
                <a16:creationId xmlns:a16="http://schemas.microsoft.com/office/drawing/2014/main" id="{F71C7A80-2DA4-320F-3B50-CF6F4EE52512}"/>
              </a:ext>
            </a:extLst>
          </p:cNvPr>
          <p:cNvPicPr>
            <a:picLocks noChangeAspect="1"/>
          </p:cNvPicPr>
          <p:nvPr/>
        </p:nvPicPr>
        <p:blipFill rotWithShape="1">
          <a:blip r:embed="rId3"/>
          <a:srcRect l="773" r="532"/>
          <a:stretch/>
        </p:blipFill>
        <p:spPr>
          <a:xfrm>
            <a:off x="6201587" y="557189"/>
            <a:ext cx="5668684" cy="5743618"/>
          </a:xfrm>
          <a:prstGeom prst="rect">
            <a:avLst/>
          </a:prstGeom>
        </p:spPr>
      </p:pic>
      <p:sp>
        <p:nvSpPr>
          <p:cNvPr id="8" name="テキスト ボックス 7">
            <a:extLst>
              <a:ext uri="{FF2B5EF4-FFF2-40B4-BE49-F238E27FC236}">
                <a16:creationId xmlns:a16="http://schemas.microsoft.com/office/drawing/2014/main" id="{906D452B-3E95-3667-F5F1-E9736120B5C4}"/>
              </a:ext>
            </a:extLst>
          </p:cNvPr>
          <p:cNvSpPr txBox="1"/>
          <p:nvPr/>
        </p:nvSpPr>
        <p:spPr>
          <a:xfrm>
            <a:off x="2903381" y="93928"/>
            <a:ext cx="6379029" cy="369332"/>
          </a:xfrm>
          <a:prstGeom prst="rect">
            <a:avLst/>
          </a:prstGeom>
          <a:noFill/>
        </p:spPr>
        <p:txBody>
          <a:bodyPr wrap="square" rtlCol="0" anchor="ctr">
            <a:spAutoFit/>
          </a:bodyPr>
          <a:lstStyle/>
          <a:p>
            <a:pPr algn="ctr"/>
            <a:r>
              <a:rPr kumimoji="1" lang="ja-JP" altLang="en-US"/>
              <a:t>客席に届く感じ</a:t>
            </a:r>
          </a:p>
        </p:txBody>
      </p:sp>
      <p:sp>
        <p:nvSpPr>
          <p:cNvPr id="24" name="正方形/長方形 23">
            <a:extLst>
              <a:ext uri="{FF2B5EF4-FFF2-40B4-BE49-F238E27FC236}">
                <a16:creationId xmlns:a16="http://schemas.microsoft.com/office/drawing/2014/main" id="{F8EE3BD9-90C8-8820-E85E-3B97327913DB}"/>
              </a:ext>
            </a:extLst>
          </p:cNvPr>
          <p:cNvSpPr/>
          <p:nvPr/>
        </p:nvSpPr>
        <p:spPr>
          <a:xfrm>
            <a:off x="1099454" y="979713"/>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1F45D3DA-147D-37D3-2F10-916CCB568D85}"/>
              </a:ext>
            </a:extLst>
          </p:cNvPr>
          <p:cNvSpPr/>
          <p:nvPr/>
        </p:nvSpPr>
        <p:spPr>
          <a:xfrm>
            <a:off x="1099454" y="4397825"/>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DF9C8E45-9FA1-7CA1-8136-3B9A42DAA42E}"/>
              </a:ext>
            </a:extLst>
          </p:cNvPr>
          <p:cNvSpPr/>
          <p:nvPr/>
        </p:nvSpPr>
        <p:spPr>
          <a:xfrm>
            <a:off x="4517571" y="979713"/>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3D93005B-A313-625E-318B-E01EDCE3757E}"/>
              </a:ext>
            </a:extLst>
          </p:cNvPr>
          <p:cNvSpPr/>
          <p:nvPr/>
        </p:nvSpPr>
        <p:spPr>
          <a:xfrm>
            <a:off x="4517571" y="4397825"/>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C9DC93DE-51BD-A8CD-61FE-83942C525E77}"/>
              </a:ext>
            </a:extLst>
          </p:cNvPr>
          <p:cNvSpPr/>
          <p:nvPr/>
        </p:nvSpPr>
        <p:spPr>
          <a:xfrm>
            <a:off x="2469188" y="2373086"/>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1EF67339-1F2A-ED80-884F-F03D3AB51CDD}"/>
              </a:ext>
            </a:extLst>
          </p:cNvPr>
          <p:cNvSpPr/>
          <p:nvPr/>
        </p:nvSpPr>
        <p:spPr>
          <a:xfrm>
            <a:off x="2469188" y="979713"/>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12BC741D-2817-F05F-2521-3033501949BB}"/>
              </a:ext>
            </a:extLst>
          </p:cNvPr>
          <p:cNvSpPr/>
          <p:nvPr/>
        </p:nvSpPr>
        <p:spPr>
          <a:xfrm>
            <a:off x="2469188" y="4397826"/>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D5558935-C562-94D3-400C-A976E39182AA}"/>
              </a:ext>
            </a:extLst>
          </p:cNvPr>
          <p:cNvSpPr/>
          <p:nvPr/>
        </p:nvSpPr>
        <p:spPr>
          <a:xfrm rot="5400000">
            <a:off x="4174672" y="2715986"/>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BE13852-A687-A94A-3F61-511F992C9EE8}"/>
              </a:ext>
            </a:extLst>
          </p:cNvPr>
          <p:cNvSpPr/>
          <p:nvPr/>
        </p:nvSpPr>
        <p:spPr>
          <a:xfrm rot="5400000">
            <a:off x="772884" y="2699656"/>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23903D32-EF5C-6F38-5B5E-61D50E2A947C}"/>
              </a:ext>
            </a:extLst>
          </p:cNvPr>
          <p:cNvSpPr/>
          <p:nvPr/>
        </p:nvSpPr>
        <p:spPr>
          <a:xfrm>
            <a:off x="7004650" y="990597"/>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3137DFC0-361B-9009-194D-3D21EBF1BB82}"/>
              </a:ext>
            </a:extLst>
          </p:cNvPr>
          <p:cNvSpPr/>
          <p:nvPr/>
        </p:nvSpPr>
        <p:spPr>
          <a:xfrm>
            <a:off x="7004650" y="4408709"/>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0B564995-86F3-7322-38AF-B1DF201A3EB9}"/>
              </a:ext>
            </a:extLst>
          </p:cNvPr>
          <p:cNvSpPr/>
          <p:nvPr/>
        </p:nvSpPr>
        <p:spPr>
          <a:xfrm>
            <a:off x="10422767" y="990597"/>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F2DED50C-5FB1-8330-72BF-AF0968873147}"/>
              </a:ext>
            </a:extLst>
          </p:cNvPr>
          <p:cNvSpPr/>
          <p:nvPr/>
        </p:nvSpPr>
        <p:spPr>
          <a:xfrm>
            <a:off x="10422767" y="4408709"/>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5FF3AC68-AE54-8477-79EE-5FB7229C5DF9}"/>
              </a:ext>
            </a:extLst>
          </p:cNvPr>
          <p:cNvSpPr/>
          <p:nvPr/>
        </p:nvSpPr>
        <p:spPr>
          <a:xfrm>
            <a:off x="8374384" y="2383970"/>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9E7D848F-0465-70AA-D473-1F4E440AD5AD}"/>
              </a:ext>
            </a:extLst>
          </p:cNvPr>
          <p:cNvSpPr/>
          <p:nvPr/>
        </p:nvSpPr>
        <p:spPr>
          <a:xfrm>
            <a:off x="8374384" y="990597"/>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65771180-5B58-30FB-ABA1-C2AE51039C46}"/>
              </a:ext>
            </a:extLst>
          </p:cNvPr>
          <p:cNvSpPr/>
          <p:nvPr/>
        </p:nvSpPr>
        <p:spPr>
          <a:xfrm>
            <a:off x="8374384" y="4408710"/>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D62652C0-4D83-9FA5-5313-D2614CA462A2}"/>
              </a:ext>
            </a:extLst>
          </p:cNvPr>
          <p:cNvSpPr/>
          <p:nvPr/>
        </p:nvSpPr>
        <p:spPr>
          <a:xfrm rot="5400000">
            <a:off x="10079868" y="2726870"/>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75BA2513-C2C6-855C-8BE5-2F29393A1AFC}"/>
              </a:ext>
            </a:extLst>
          </p:cNvPr>
          <p:cNvSpPr/>
          <p:nvPr/>
        </p:nvSpPr>
        <p:spPr>
          <a:xfrm rot="5400000">
            <a:off x="6678080" y="2710540"/>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11487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143A1-5CA6-4301-7CBD-5B1238BA4F2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6E9CBAA-23D2-8F99-4A8A-96BEFC02A5B1}"/>
              </a:ext>
            </a:extLst>
          </p:cNvPr>
          <p:cNvSpPr txBox="1"/>
          <p:nvPr/>
        </p:nvSpPr>
        <p:spPr>
          <a:xfrm>
            <a:off x="538914" y="714375"/>
            <a:ext cx="1101641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音場A</a:t>
            </a:r>
          </a:p>
          <a:p>
            <a:r>
              <a:rPr lang="ja-JP">
                <a:solidFill>
                  <a:srgbClr val="FF0000"/>
                </a:solidFill>
                <a:ea typeface="游ゴシック"/>
              </a:rPr>
              <a:t>A2　</a:t>
            </a:r>
            <a:r>
              <a:rPr lang="ja-JP">
                <a:solidFill>
                  <a:srgbClr val="FF0000"/>
                </a:solidFill>
                <a:latin typeface="Calibri"/>
                <a:ea typeface="游ゴシック"/>
                <a:cs typeface="Calibri"/>
              </a:rPr>
              <a:t>全体的に響きが減った気がした。こぢんまりした感じがした、</a:t>
            </a:r>
          </a:p>
          <a:p>
            <a:r>
              <a:rPr lang="ja-JP">
                <a:solidFill>
                  <a:srgbClr val="FF0000"/>
                </a:solidFill>
                <a:ea typeface="游ゴシック"/>
              </a:rPr>
              <a:t>A3　</a:t>
            </a:r>
            <a:r>
              <a:rPr lang="ja-JP">
                <a:solidFill>
                  <a:srgbClr val="FF0000"/>
                </a:solidFill>
                <a:latin typeface="Calibri"/>
                <a:ea typeface="游ゴシック"/>
                <a:cs typeface="Calibri"/>
              </a:rPr>
              <a:t>天井が少し低くなった気がする？　調和している響きはよく感じられる。</a:t>
            </a:r>
            <a:endParaRPr lang="en-US" altLang="ja-JP">
              <a:solidFill>
                <a:srgbClr val="FF0000"/>
              </a:solidFill>
              <a:latin typeface="Calibri"/>
              <a:ea typeface="Meiryo UI"/>
              <a:cs typeface="Calibri"/>
            </a:endParaRPr>
          </a:p>
          <a:p>
            <a:endParaRPr lang="ja-JP" altLang="en-US">
              <a:ea typeface="游ゴシック"/>
            </a:endParaRPr>
          </a:p>
          <a:p>
            <a:r>
              <a:rPr lang="ja-JP">
                <a:ea typeface="游ゴシック"/>
              </a:rPr>
              <a:t>S5　</a:t>
            </a:r>
            <a:r>
              <a:rPr lang="ja-JP">
                <a:latin typeface="Calibri"/>
                <a:ea typeface="游ゴシック"/>
                <a:cs typeface="Calibri"/>
              </a:rPr>
              <a:t>自分の声が聞きやすくなった分、他人の声の響きが感じにくくなった？</a:t>
            </a:r>
          </a:p>
          <a:p>
            <a:r>
              <a:rPr lang="en-US" altLang="ja-JP">
                <a:solidFill>
                  <a:srgbClr val="FF0000"/>
                </a:solidFill>
                <a:latin typeface="游ゴシック"/>
                <a:ea typeface="游ゴシック"/>
                <a:cs typeface="Calibri"/>
              </a:rPr>
              <a:t>S7</a:t>
            </a:r>
            <a:r>
              <a:rPr lang="ja-JP" altLang="en-US">
                <a:solidFill>
                  <a:srgbClr val="FF0000"/>
                </a:solidFill>
                <a:latin typeface="游ゴシック"/>
                <a:ea typeface="游ゴシック"/>
                <a:cs typeface="Calibri"/>
              </a:rPr>
              <a:t>　</a:t>
            </a:r>
            <a:r>
              <a:rPr lang="ja-JP" altLang="en-US">
                <a:solidFill>
                  <a:srgbClr val="FF0000"/>
                </a:solidFill>
                <a:latin typeface="Calibri"/>
                <a:ea typeface="游ゴシック"/>
                <a:cs typeface="Calibri"/>
              </a:rPr>
              <a:t>うまい気になれた。</a:t>
            </a:r>
          </a:p>
          <a:p>
            <a:r>
              <a:rPr lang="ja-JP">
                <a:solidFill>
                  <a:srgbClr val="FF0000"/>
                </a:solidFill>
                <a:latin typeface="游ゴシック"/>
                <a:ea typeface="游ゴシック"/>
                <a:cs typeface="Calibri"/>
              </a:rPr>
              <a:t>A4　</a:t>
            </a:r>
            <a:r>
              <a:rPr lang="ja-JP">
                <a:solidFill>
                  <a:srgbClr val="FF0000"/>
                </a:solidFill>
                <a:latin typeface="Calibri"/>
                <a:ea typeface="游ゴシック"/>
                <a:cs typeface="Calibri"/>
              </a:rPr>
              <a:t>４つの中で一番知らない感じの響き方でした。フレーズ末の残響についてはそんなにつよいと感じませんでした。</a:t>
            </a:r>
          </a:p>
          <a:p>
            <a:r>
              <a:rPr lang="ja-JP">
                <a:solidFill>
                  <a:srgbClr val="000000"/>
                </a:solidFill>
                <a:latin typeface="游ゴシック"/>
                <a:ea typeface="游ゴシック"/>
                <a:cs typeface="Calibri"/>
              </a:rPr>
              <a:t>A5　</a:t>
            </a:r>
            <a:r>
              <a:rPr lang="ja-JP">
                <a:solidFill>
                  <a:srgbClr val="000000"/>
                </a:solidFill>
                <a:latin typeface="Calibri"/>
                <a:ea typeface="游ゴシック"/>
                <a:cs typeface="Calibri"/>
              </a:rPr>
              <a:t>教会みたいに響きがはんきょうしてボワーンとなるかんじがした。自分の声はあまりきこえない。</a:t>
            </a:r>
          </a:p>
          <a:p>
            <a:r>
              <a:rPr lang="ja-JP">
                <a:solidFill>
                  <a:srgbClr val="000000"/>
                </a:solidFill>
                <a:latin typeface="游ゴシック"/>
                <a:ea typeface="游ゴシック"/>
                <a:cs typeface="Calibri"/>
              </a:rPr>
              <a:t>A7　</a:t>
            </a:r>
            <a:r>
              <a:rPr lang="ja-JP">
                <a:solidFill>
                  <a:srgbClr val="000000"/>
                </a:solidFill>
                <a:latin typeface="Calibri"/>
                <a:ea typeface="游ゴシック"/>
                <a:cs typeface="Calibri"/>
              </a:rPr>
              <a:t>最初の方が、他の人とフレーズを共有している感じがあった？あんまり後半は息があっている気がしなかった気がする。</a:t>
            </a:r>
          </a:p>
          <a:p>
            <a:r>
              <a:rPr lang="ja-JP">
                <a:solidFill>
                  <a:srgbClr val="000000"/>
                </a:solidFill>
                <a:latin typeface="游ゴシック"/>
                <a:ea typeface="游ゴシック"/>
                <a:cs typeface="Calibri"/>
              </a:rPr>
              <a:t>T7　</a:t>
            </a:r>
            <a:r>
              <a:rPr lang="ja-JP">
                <a:solidFill>
                  <a:srgbClr val="000000"/>
                </a:solidFill>
                <a:latin typeface="Calibri"/>
                <a:ea typeface="游ゴシック"/>
                <a:cs typeface="Calibri"/>
              </a:rPr>
              <a:t>響きがよくて、歌いやすく感じた。</a:t>
            </a:r>
          </a:p>
          <a:p>
            <a:r>
              <a:rPr lang="ja-JP">
                <a:latin typeface="游ゴシック"/>
                <a:ea typeface="游ゴシック"/>
                <a:cs typeface="Calibri"/>
              </a:rPr>
              <a:t>B3　</a:t>
            </a:r>
            <a:r>
              <a:rPr lang="ja-JP">
                <a:latin typeface="Calibri"/>
                <a:ea typeface="游ゴシック"/>
                <a:cs typeface="Calibri"/>
              </a:rPr>
              <a:t>歌いやすい程度の残響だった。</a:t>
            </a:r>
          </a:p>
        </p:txBody>
      </p:sp>
    </p:spTree>
    <p:extLst>
      <p:ext uri="{BB962C8B-B14F-4D97-AF65-F5344CB8AC3E}">
        <p14:creationId xmlns:p14="http://schemas.microsoft.com/office/powerpoint/2010/main" val="3840230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92173-E0A7-8419-B3D4-285DFF4A45B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B2A87C5-4CF6-7412-4E56-E8AF29F598EA}"/>
              </a:ext>
            </a:extLst>
          </p:cNvPr>
          <p:cNvSpPr txBox="1"/>
          <p:nvPr/>
        </p:nvSpPr>
        <p:spPr>
          <a:xfrm>
            <a:off x="538914" y="714375"/>
            <a:ext cx="11016414"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音場B</a:t>
            </a:r>
          </a:p>
          <a:p>
            <a:r>
              <a:rPr lang="ja-JP">
                <a:ea typeface="游ゴシック"/>
              </a:rPr>
              <a:t>S4　</a:t>
            </a:r>
            <a:r>
              <a:rPr lang="ja-JP">
                <a:latin typeface="Calibri"/>
                <a:ea typeface="游ゴシック"/>
                <a:cs typeface="Calibri"/>
              </a:rPr>
              <a:t>響きがのりにくくなったように感じた。低音の響きが少ないホールで歌った時と似てる印象。</a:t>
            </a:r>
          </a:p>
          <a:p>
            <a:r>
              <a:rPr lang="ja-JP">
                <a:solidFill>
                  <a:srgbClr val="FF0000"/>
                </a:solidFill>
                <a:ea typeface="游ゴシック"/>
              </a:rPr>
              <a:t>A2　</a:t>
            </a:r>
            <a:r>
              <a:rPr lang="ja-JP">
                <a:solidFill>
                  <a:srgbClr val="FF0000"/>
                </a:solidFill>
                <a:latin typeface="Calibri"/>
                <a:ea typeface="游ゴシック"/>
                <a:cs typeface="Calibri"/>
              </a:rPr>
              <a:t>少し響くお部屋のような感じがしました。基本的には自分の声が聞きやすい感じでした。</a:t>
            </a:r>
          </a:p>
          <a:p>
            <a:r>
              <a:rPr lang="ja-JP">
                <a:solidFill>
                  <a:srgbClr val="000000"/>
                </a:solidFill>
                <a:latin typeface="游ゴシック"/>
                <a:ea typeface="游ゴシック"/>
                <a:cs typeface="Calibri"/>
              </a:rPr>
              <a:t>A6　</a:t>
            </a:r>
            <a:r>
              <a:rPr lang="ja-JP">
                <a:solidFill>
                  <a:srgbClr val="000000"/>
                </a:solidFill>
                <a:latin typeface="Calibri"/>
                <a:ea typeface="游ゴシック"/>
                <a:cs typeface="Calibri"/>
              </a:rPr>
              <a:t>出した音が近くに残るような感覚でした。</a:t>
            </a:r>
          </a:p>
          <a:p>
            <a:r>
              <a:rPr lang="ja-JP">
                <a:solidFill>
                  <a:srgbClr val="000000"/>
                </a:solidFill>
                <a:latin typeface="游ゴシック"/>
                <a:ea typeface="游ゴシック"/>
                <a:cs typeface="Calibri"/>
              </a:rPr>
              <a:t>A7　</a:t>
            </a:r>
            <a:r>
              <a:rPr lang="ja-JP">
                <a:solidFill>
                  <a:srgbClr val="000000"/>
                </a:solidFill>
                <a:latin typeface="Calibri"/>
                <a:ea typeface="游ゴシック"/>
                <a:cs typeface="Calibri"/>
              </a:rPr>
              <a:t>後半は音がペタッとする印象を受けた。</a:t>
            </a:r>
          </a:p>
          <a:p>
            <a:endParaRPr lang="ja-JP" altLang="en-US">
              <a:solidFill>
                <a:srgbClr val="FF0000"/>
              </a:solidFill>
              <a:latin typeface="Calibri"/>
              <a:ea typeface="游ゴシック"/>
              <a:cs typeface="Calibri"/>
            </a:endParaRPr>
          </a:p>
          <a:p>
            <a:r>
              <a:rPr lang="ja-JP">
                <a:solidFill>
                  <a:srgbClr val="FF0000"/>
                </a:solidFill>
                <a:latin typeface="游ゴシック"/>
                <a:ea typeface="游ゴシック"/>
                <a:cs typeface="Calibri"/>
              </a:rPr>
              <a:t>S2　</a:t>
            </a:r>
            <a:r>
              <a:rPr lang="ja-JP">
                <a:solidFill>
                  <a:srgbClr val="FF0000"/>
                </a:solidFill>
                <a:latin typeface="Calibri"/>
                <a:ea typeface="游ゴシック"/>
                <a:cs typeface="Calibri"/>
              </a:rPr>
              <a:t>個人的に、パターン１、２（EF、LB）より好きな響きだった。</a:t>
            </a:r>
          </a:p>
          <a:p>
            <a:r>
              <a:rPr lang="en-US" altLang="ja-JP">
                <a:solidFill>
                  <a:srgbClr val="000000"/>
                </a:solidFill>
                <a:latin typeface="游ゴシック"/>
                <a:ea typeface="+mn-lt"/>
                <a:cs typeface="Calibri"/>
              </a:rPr>
              <a:t>A1</a:t>
            </a:r>
            <a:r>
              <a:rPr lang="ja-JP" altLang="en-US">
                <a:solidFill>
                  <a:srgbClr val="000000"/>
                </a:solidFill>
                <a:latin typeface="游ゴシック"/>
                <a:ea typeface="游ゴシック"/>
                <a:cs typeface="Calibri"/>
              </a:rPr>
              <a:t>　</a:t>
            </a:r>
            <a:r>
              <a:rPr lang="ja-JP" altLang="en-US">
                <a:solidFill>
                  <a:srgbClr val="000000"/>
                </a:solidFill>
                <a:latin typeface="Calibri"/>
                <a:ea typeface="游ゴシック"/>
                <a:cs typeface="Calibri"/>
              </a:rPr>
              <a:t>響きとアンサンブルのしやすさのバランスはちょうど良い。ただロングトーンというかフレーズの切れ目（休符）にエコーが残ってしまい、そこは少しやりにくかった。</a:t>
            </a:r>
          </a:p>
          <a:p>
            <a:r>
              <a:rPr lang="en-US" altLang="ja-JP">
                <a:solidFill>
                  <a:srgbClr val="000000"/>
                </a:solidFill>
                <a:latin typeface="游ゴシック"/>
                <a:ea typeface="游ゴシック"/>
                <a:cs typeface="Calibri"/>
              </a:rPr>
              <a:t>T2</a:t>
            </a:r>
            <a:r>
              <a:rPr lang="ja-JP" altLang="en-US">
                <a:solidFill>
                  <a:srgbClr val="000000"/>
                </a:solidFill>
                <a:latin typeface="游ゴシック"/>
                <a:ea typeface="游ゴシック"/>
                <a:cs typeface="Calibri"/>
              </a:rPr>
              <a:t>　</a:t>
            </a:r>
            <a:r>
              <a:rPr lang="ja-JP" altLang="en-US">
                <a:solidFill>
                  <a:srgbClr val="000000"/>
                </a:solidFill>
                <a:latin typeface="Calibri"/>
                <a:ea typeface="游ゴシック"/>
                <a:cs typeface="Calibri"/>
              </a:rPr>
              <a:t>あまり音が返ってこないので歌いづらさはあったが、反響に「惑わされない」という意味では歌いやすかった。</a:t>
            </a:r>
          </a:p>
          <a:p>
            <a:r>
              <a:rPr lang="en-US" altLang="ja-JP">
                <a:solidFill>
                  <a:srgbClr val="000000"/>
                </a:solidFill>
                <a:latin typeface="游ゴシック"/>
                <a:ea typeface="Meiryo UI"/>
                <a:cs typeface="Calibri"/>
              </a:rPr>
              <a:t>T</a:t>
            </a:r>
            <a:r>
              <a:rPr lang="en-US" altLang="ja-JP">
                <a:solidFill>
                  <a:srgbClr val="000000"/>
                </a:solidFill>
                <a:latin typeface="游ゴシック"/>
                <a:ea typeface="游ゴシック"/>
                <a:cs typeface="Calibri"/>
              </a:rPr>
              <a:t>3</a:t>
            </a:r>
            <a:r>
              <a:rPr lang="ja-JP" altLang="en-US">
                <a:solidFill>
                  <a:srgbClr val="000000"/>
                </a:solidFill>
                <a:latin typeface="游ゴシック"/>
                <a:ea typeface="游ゴシック"/>
                <a:cs typeface="Calibri"/>
              </a:rPr>
              <a:t>　</a:t>
            </a:r>
            <a:r>
              <a:rPr lang="ja-JP" altLang="en-US">
                <a:solidFill>
                  <a:srgbClr val="000000"/>
                </a:solidFill>
                <a:latin typeface="Calibri"/>
                <a:ea typeface="游ゴシック"/>
                <a:cs typeface="Calibri"/>
              </a:rPr>
              <a:t>響きが遠くまでよく届いているかのような響きになった（特に女声側）。四声での和声も合わせやすくなっている。</a:t>
            </a:r>
          </a:p>
          <a:p>
            <a:r>
              <a:rPr lang="en-US" altLang="ja-JP">
                <a:solidFill>
                  <a:srgbClr val="FF0000"/>
                </a:solidFill>
                <a:latin typeface="游ゴシック"/>
                <a:ea typeface="游ゴシック"/>
                <a:cs typeface="Calibri"/>
              </a:rPr>
              <a:t>B8</a:t>
            </a:r>
            <a:r>
              <a:rPr lang="ja-JP" altLang="en-US">
                <a:solidFill>
                  <a:srgbClr val="FF0000"/>
                </a:solidFill>
                <a:latin typeface="游ゴシック"/>
                <a:ea typeface="游ゴシック"/>
                <a:cs typeface="Calibri"/>
              </a:rPr>
              <a:t>　</a:t>
            </a:r>
            <a:r>
              <a:rPr lang="ja-JP" altLang="en-US">
                <a:solidFill>
                  <a:srgbClr val="FF0000"/>
                </a:solidFill>
                <a:latin typeface="Calibri"/>
                <a:ea typeface="游ゴシック"/>
                <a:cs typeface="Calibri"/>
              </a:rPr>
              <a:t>自分の声が聴こえにくくなる代わりに、残響としてまとまった響き（４声のハーモニー）が返ってくる感じがあった。近くの人ほど聞こえにくく、遠くの人ほど聴こえやすい（特にソプラノ）。残響から逆算して歌うと、多少強弱やアンサンブルは向上させることができた。</a:t>
            </a:r>
          </a:p>
          <a:p>
            <a:endParaRPr lang="ja-JP" altLang="en-US">
              <a:solidFill>
                <a:srgbClr val="FF0000"/>
              </a:solidFill>
              <a:latin typeface="Calibri"/>
              <a:ea typeface="游ゴシック"/>
              <a:cs typeface="Calibri"/>
            </a:endParaRPr>
          </a:p>
        </p:txBody>
      </p:sp>
    </p:spTree>
    <p:extLst>
      <p:ext uri="{BB962C8B-B14F-4D97-AF65-F5344CB8AC3E}">
        <p14:creationId xmlns:p14="http://schemas.microsoft.com/office/powerpoint/2010/main" val="3507571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A070F-4446-F41E-17C8-F0ADCE9E230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C1F40BF-3AAE-0F24-00B2-249DF3E97941}"/>
              </a:ext>
            </a:extLst>
          </p:cNvPr>
          <p:cNvSpPr txBox="1"/>
          <p:nvPr/>
        </p:nvSpPr>
        <p:spPr>
          <a:xfrm>
            <a:off x="538914" y="714375"/>
            <a:ext cx="1101641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音場C</a:t>
            </a:r>
          </a:p>
          <a:p>
            <a:endParaRPr lang="ja-JP" altLang="en-US">
              <a:solidFill>
                <a:srgbClr val="000000"/>
              </a:solidFill>
              <a:ea typeface="游ゴシック"/>
            </a:endParaRPr>
          </a:p>
          <a:p>
            <a:r>
              <a:rPr lang="ja-JP">
                <a:solidFill>
                  <a:srgbClr val="FF0000"/>
                </a:solidFill>
                <a:ea typeface="游ゴシック"/>
              </a:rPr>
              <a:t>B2　</a:t>
            </a:r>
            <a:r>
              <a:rPr lang="ja-JP">
                <a:solidFill>
                  <a:srgbClr val="FF0000"/>
                </a:solidFill>
                <a:latin typeface="Calibri"/>
                <a:ea typeface="游ゴシック"/>
                <a:cs typeface="Calibri"/>
              </a:rPr>
              <a:t>四つの声部がちょうどよいバランスで重なった音が返ってくるので、客席で聞こえる音を直接モニターしているように感じてアンサンブルがしやすかった。</a:t>
            </a:r>
          </a:p>
          <a:p>
            <a:r>
              <a:rPr lang="ja-JP">
                <a:solidFill>
                  <a:srgbClr val="FF0000"/>
                </a:solidFill>
                <a:ea typeface="游ゴシック"/>
              </a:rPr>
              <a:t>B8　</a:t>
            </a:r>
            <a:r>
              <a:rPr lang="ja-JP">
                <a:solidFill>
                  <a:srgbClr val="FF0000"/>
                </a:solidFill>
                <a:latin typeface="Calibri"/>
                <a:ea typeface="游ゴシック"/>
                <a:cs typeface="Calibri"/>
              </a:rPr>
              <a:t>東大ホールのような、響きが奥の方に吸い込まれていく感じ。残響とそば鳴りが分離できるので、発した音がどう響くかのフィードバックを得やすい。行為と結果を分離していろんな要素を動かせたので、強弱もアンサンブルの実のあるものになった。演奏もうまくいった。</a:t>
            </a:r>
          </a:p>
          <a:p>
            <a:r>
              <a:rPr lang="ja-JP">
                <a:solidFill>
                  <a:srgbClr val="FF0000"/>
                </a:solidFill>
                <a:ea typeface="游ゴシック"/>
              </a:rPr>
              <a:t>A4　</a:t>
            </a:r>
            <a:r>
              <a:rPr lang="ja-JP">
                <a:solidFill>
                  <a:srgbClr val="FF0000"/>
                </a:solidFill>
                <a:latin typeface="Calibri"/>
                <a:ea typeface="游ゴシック"/>
                <a:cs typeface="Calibri"/>
              </a:rPr>
              <a:t>（具体的すぎるかもしれませんが）第一生命ホールを連想するような響きでした。なんとなく周囲の声量が上がったような気がしました。</a:t>
            </a:r>
          </a:p>
          <a:p>
            <a:r>
              <a:rPr lang="ja-JP">
                <a:ea typeface="游ゴシック"/>
              </a:rPr>
              <a:t>T3　</a:t>
            </a:r>
            <a:r>
              <a:rPr lang="ja-JP">
                <a:latin typeface="Calibri"/>
                <a:ea typeface="游ゴシック"/>
                <a:cs typeface="Calibri"/>
              </a:rPr>
              <a:t>中央から音が逃げるような反響であるように感じられ、周囲と合わせることが難しい。ただ広い客席に響いている感覚はある。人見記念講堂など、よいホールは演奏者にあまり音が返ってこないのかもしれない。</a:t>
            </a:r>
          </a:p>
          <a:p>
            <a:r>
              <a:rPr lang="ja-JP">
                <a:ea typeface="游ゴシック"/>
              </a:rPr>
              <a:t>B3　</a:t>
            </a:r>
            <a:r>
              <a:rPr lang="ja-JP">
                <a:latin typeface="Calibri"/>
                <a:ea typeface="游ゴシック"/>
                <a:cs typeface="Calibri"/>
              </a:rPr>
              <a:t>実際のホールがこれだったら嬉しい。残響が前に伝わる感触があった。</a:t>
            </a:r>
            <a:endParaRPr lang="ja-JP"/>
          </a:p>
        </p:txBody>
      </p:sp>
    </p:spTree>
    <p:extLst>
      <p:ext uri="{BB962C8B-B14F-4D97-AF65-F5344CB8AC3E}">
        <p14:creationId xmlns:p14="http://schemas.microsoft.com/office/powerpoint/2010/main" val="4043045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80FD7-5424-A82C-0489-31A8984351C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8E8C9AB-A02F-CE4D-DF16-BE74864BAB89}"/>
              </a:ext>
            </a:extLst>
          </p:cNvPr>
          <p:cNvSpPr txBox="1"/>
          <p:nvPr/>
        </p:nvSpPr>
        <p:spPr>
          <a:xfrm>
            <a:off x="538914" y="714375"/>
            <a:ext cx="1101641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音場D</a:t>
            </a:r>
          </a:p>
          <a:p>
            <a:r>
              <a:rPr lang="ja-JP">
                <a:solidFill>
                  <a:srgbClr val="FF0000"/>
                </a:solidFill>
                <a:ea typeface="游ゴシック"/>
              </a:rPr>
              <a:t>A2　</a:t>
            </a:r>
            <a:r>
              <a:rPr lang="ja-JP">
                <a:solidFill>
                  <a:srgbClr val="FF0000"/>
                </a:solidFill>
                <a:latin typeface="Calibri"/>
                <a:ea typeface="游ゴシック"/>
                <a:cs typeface="Calibri"/>
              </a:rPr>
              <a:t>パターン１（EF）よりは歌いやすかったが、小さいホールで演奏している感じがした。</a:t>
            </a:r>
          </a:p>
          <a:p>
            <a:r>
              <a:rPr lang="ja-JP">
                <a:solidFill>
                  <a:srgbClr val="FF0000"/>
                </a:solidFill>
                <a:ea typeface="游ゴシック"/>
              </a:rPr>
              <a:t>B8　</a:t>
            </a:r>
            <a:r>
              <a:rPr lang="ja-JP">
                <a:solidFill>
                  <a:srgbClr val="FF0000"/>
                </a:solidFill>
                <a:latin typeface="Calibri"/>
                <a:ea typeface="游ゴシック"/>
                <a:cs typeface="Calibri"/>
              </a:rPr>
              <a:t>自分の声は聴きやすくなったが、周りの音や反響が聴きにくく、徐々に力みそうになっていった。</a:t>
            </a:r>
          </a:p>
          <a:p>
            <a:endParaRPr lang="ja-JP" altLang="en-US">
              <a:solidFill>
                <a:srgbClr val="FF0000"/>
              </a:solidFill>
              <a:latin typeface="Calibri"/>
              <a:ea typeface="游ゴシック"/>
              <a:cs typeface="Calibri"/>
            </a:endParaRPr>
          </a:p>
          <a:p>
            <a:r>
              <a:rPr lang="ja-JP">
                <a:solidFill>
                  <a:srgbClr val="000000"/>
                </a:solidFill>
                <a:latin typeface="游ゴシック"/>
                <a:ea typeface="游ゴシック"/>
                <a:cs typeface="Calibri"/>
              </a:rPr>
              <a:t>T3　</a:t>
            </a:r>
            <a:r>
              <a:rPr lang="ja-JP">
                <a:solidFill>
                  <a:srgbClr val="000000"/>
                </a:solidFill>
                <a:latin typeface="Calibri"/>
                <a:ea typeface="游ゴシック"/>
                <a:cs typeface="Calibri"/>
              </a:rPr>
              <a:t>自他ともに周囲からの反響をよく聴くことができ、遠くに響いてゆく感覚もある。かなり歌い手にとってはありがたい環境。</a:t>
            </a:r>
          </a:p>
          <a:p>
            <a:r>
              <a:rPr lang="ja-JP">
                <a:solidFill>
                  <a:srgbClr val="FF0000"/>
                </a:solidFill>
                <a:latin typeface="游ゴシック"/>
                <a:ea typeface="游ゴシック"/>
                <a:cs typeface="Calibri"/>
              </a:rPr>
              <a:t>S1</a:t>
            </a:r>
          </a:p>
          <a:p>
            <a:r>
              <a:rPr lang="ja-JP">
                <a:solidFill>
                  <a:srgbClr val="000000"/>
                </a:solidFill>
                <a:ea typeface="游ゴシック"/>
                <a:cs typeface="Calibri"/>
              </a:rPr>
              <a:t>A1　</a:t>
            </a:r>
            <a:r>
              <a:rPr lang="ja-JP">
                <a:solidFill>
                  <a:srgbClr val="000000"/>
                </a:solidFill>
                <a:latin typeface="Calibri"/>
                <a:ea typeface="游ゴシック"/>
                <a:cs typeface="Calibri"/>
              </a:rPr>
              <a:t>響きとアンサンブルのしやすさのバランスがいいと感じた。エコーの強さがちょうど良い。</a:t>
            </a:r>
          </a:p>
          <a:p>
            <a:r>
              <a:rPr lang="ja-JP">
                <a:solidFill>
                  <a:srgbClr val="FF0000"/>
                </a:solidFill>
                <a:ea typeface="游ゴシック"/>
                <a:cs typeface="Calibri"/>
              </a:rPr>
              <a:t>A3　</a:t>
            </a:r>
            <a:r>
              <a:rPr lang="ja-JP">
                <a:solidFill>
                  <a:srgbClr val="FF0000"/>
                </a:solidFill>
                <a:latin typeface="Calibri"/>
                <a:ea typeface="游ゴシック"/>
                <a:cs typeface="Calibri"/>
              </a:rPr>
              <a:t>音を切ってからの響きの残り具合がホールっぽかった。</a:t>
            </a:r>
            <a:endParaRPr lang="en-US" altLang="ja-JP">
              <a:solidFill>
                <a:srgbClr val="FF0000"/>
              </a:solidFill>
              <a:latin typeface="Calibri"/>
              <a:ea typeface="Meiryo UI"/>
              <a:cs typeface="Calibri"/>
            </a:endParaRPr>
          </a:p>
          <a:p>
            <a:r>
              <a:rPr lang="ja-JP">
                <a:solidFill>
                  <a:srgbClr val="000000"/>
                </a:solidFill>
                <a:ea typeface="游ゴシック"/>
                <a:cs typeface="Calibri"/>
              </a:rPr>
              <a:t>T1　</a:t>
            </a:r>
            <a:r>
              <a:rPr lang="ja-JP">
                <a:solidFill>
                  <a:srgbClr val="000000"/>
                </a:solidFill>
                <a:latin typeface="Calibri"/>
                <a:ea typeface="游ゴシック"/>
                <a:cs typeface="Calibri"/>
              </a:rPr>
              <a:t>他者の声がよく聞こえたことで演奏がしやすくなった気がした。響きの具合が心地よかった。</a:t>
            </a:r>
          </a:p>
          <a:p>
            <a:r>
              <a:rPr lang="ja-JP">
                <a:solidFill>
                  <a:srgbClr val="000000"/>
                </a:solidFill>
                <a:ea typeface="游ゴシック"/>
                <a:cs typeface="Calibri"/>
              </a:rPr>
              <a:t>T4　</a:t>
            </a:r>
            <a:r>
              <a:rPr lang="ja-JP">
                <a:solidFill>
                  <a:srgbClr val="000000"/>
                </a:solidFill>
                <a:latin typeface="Calibri"/>
                <a:ea typeface="游ゴシック"/>
                <a:cs typeface="Calibri"/>
              </a:rPr>
              <a:t>高音が返ってくる感じがした。ちょっといいホール</a:t>
            </a:r>
          </a:p>
          <a:p>
            <a:r>
              <a:rPr lang="ja-JP">
                <a:solidFill>
                  <a:srgbClr val="000000"/>
                </a:solidFill>
                <a:ea typeface="游ゴシック"/>
                <a:cs typeface="Calibri"/>
              </a:rPr>
              <a:t>T6　</a:t>
            </a:r>
            <a:r>
              <a:rPr lang="ja-JP">
                <a:solidFill>
                  <a:srgbClr val="000000"/>
                </a:solidFill>
                <a:latin typeface="Calibri"/>
                <a:ea typeface="游ゴシック"/>
                <a:cs typeface="Calibri"/>
              </a:rPr>
              <a:t>後者は前者よりムダ（？）な響きがないような印象。</a:t>
            </a:r>
            <a:endParaRPr lang="ja-JP"/>
          </a:p>
        </p:txBody>
      </p:sp>
    </p:spTree>
    <p:extLst>
      <p:ext uri="{BB962C8B-B14F-4D97-AF65-F5344CB8AC3E}">
        <p14:creationId xmlns:p14="http://schemas.microsoft.com/office/powerpoint/2010/main" val="2157256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散布図&#10;&#10;自動的に生成された説明">
            <a:extLst>
              <a:ext uri="{FF2B5EF4-FFF2-40B4-BE49-F238E27FC236}">
                <a16:creationId xmlns:a16="http://schemas.microsoft.com/office/drawing/2014/main" id="{D2D50770-8EE0-E447-1524-3BAF6EFA38DB}"/>
              </a:ext>
            </a:extLst>
          </p:cNvPr>
          <p:cNvPicPr>
            <a:picLocks noChangeAspect="1"/>
          </p:cNvPicPr>
          <p:nvPr/>
        </p:nvPicPr>
        <p:blipFill rotWithShape="1">
          <a:blip r:embed="rId2"/>
          <a:srcRect l="585" r="611"/>
          <a:stretch/>
        </p:blipFill>
        <p:spPr>
          <a:xfrm>
            <a:off x="326407" y="557189"/>
            <a:ext cx="5674893" cy="5743618"/>
          </a:xfrm>
          <a:prstGeom prst="rect">
            <a:avLst/>
          </a:prstGeom>
        </p:spPr>
      </p:pic>
      <p:pic>
        <p:nvPicPr>
          <p:cNvPr id="6" name="図 5" descr="グラフ, 散布図&#10;&#10;自動的に生成された説明">
            <a:extLst>
              <a:ext uri="{FF2B5EF4-FFF2-40B4-BE49-F238E27FC236}">
                <a16:creationId xmlns:a16="http://schemas.microsoft.com/office/drawing/2014/main" id="{BB8CE822-EE90-B266-2560-CE039EBE146C}"/>
              </a:ext>
            </a:extLst>
          </p:cNvPr>
          <p:cNvPicPr>
            <a:picLocks noChangeAspect="1"/>
          </p:cNvPicPr>
          <p:nvPr/>
        </p:nvPicPr>
        <p:blipFill rotWithShape="1">
          <a:blip r:embed="rId3"/>
          <a:srcRect l="631" r="674"/>
          <a:stretch/>
        </p:blipFill>
        <p:spPr>
          <a:xfrm>
            <a:off x="6201587" y="557189"/>
            <a:ext cx="5668684" cy="5743618"/>
          </a:xfrm>
          <a:prstGeom prst="rect">
            <a:avLst/>
          </a:prstGeom>
        </p:spPr>
      </p:pic>
      <p:sp>
        <p:nvSpPr>
          <p:cNvPr id="7" name="テキスト ボックス 6">
            <a:extLst>
              <a:ext uri="{FF2B5EF4-FFF2-40B4-BE49-F238E27FC236}">
                <a16:creationId xmlns:a16="http://schemas.microsoft.com/office/drawing/2014/main" id="{7B3902F8-2CB8-5C1F-91FA-C7402A22484A}"/>
              </a:ext>
            </a:extLst>
          </p:cNvPr>
          <p:cNvSpPr txBox="1"/>
          <p:nvPr/>
        </p:nvSpPr>
        <p:spPr>
          <a:xfrm>
            <a:off x="2903381" y="93928"/>
            <a:ext cx="6379029" cy="369332"/>
          </a:xfrm>
          <a:prstGeom prst="rect">
            <a:avLst/>
          </a:prstGeom>
          <a:noFill/>
        </p:spPr>
        <p:txBody>
          <a:bodyPr wrap="square" rtlCol="0" anchor="ctr">
            <a:spAutoFit/>
          </a:bodyPr>
          <a:lstStyle/>
          <a:p>
            <a:pPr algn="ctr"/>
            <a:r>
              <a:rPr lang="ja-JP" altLang="en-US"/>
              <a:t>自分に音が返ってくる</a:t>
            </a:r>
            <a:r>
              <a:rPr kumimoji="1" lang="ja-JP" altLang="en-US"/>
              <a:t>感じ</a:t>
            </a:r>
          </a:p>
        </p:txBody>
      </p:sp>
      <p:sp>
        <p:nvSpPr>
          <p:cNvPr id="24" name="正方形/長方形 23">
            <a:extLst>
              <a:ext uri="{FF2B5EF4-FFF2-40B4-BE49-F238E27FC236}">
                <a16:creationId xmlns:a16="http://schemas.microsoft.com/office/drawing/2014/main" id="{54F989B6-E5C5-CE08-CCD2-4FB80022069B}"/>
              </a:ext>
            </a:extLst>
          </p:cNvPr>
          <p:cNvSpPr/>
          <p:nvPr/>
        </p:nvSpPr>
        <p:spPr>
          <a:xfrm>
            <a:off x="1099454" y="979713"/>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24403F7B-B8D8-A93A-B21F-61D18BEA21A0}"/>
              </a:ext>
            </a:extLst>
          </p:cNvPr>
          <p:cNvSpPr/>
          <p:nvPr/>
        </p:nvSpPr>
        <p:spPr>
          <a:xfrm>
            <a:off x="1099454" y="4397825"/>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01672EFB-3988-3F09-8195-17E98A0C746C}"/>
              </a:ext>
            </a:extLst>
          </p:cNvPr>
          <p:cNvSpPr/>
          <p:nvPr/>
        </p:nvSpPr>
        <p:spPr>
          <a:xfrm>
            <a:off x="4517571" y="979713"/>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F4D9BC07-C380-AF82-24C2-4DA0BC6B976D}"/>
              </a:ext>
            </a:extLst>
          </p:cNvPr>
          <p:cNvSpPr/>
          <p:nvPr/>
        </p:nvSpPr>
        <p:spPr>
          <a:xfrm>
            <a:off x="4517571" y="4397825"/>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CC76F1ED-33A8-A0EC-40C6-C1668ED55011}"/>
              </a:ext>
            </a:extLst>
          </p:cNvPr>
          <p:cNvSpPr/>
          <p:nvPr/>
        </p:nvSpPr>
        <p:spPr>
          <a:xfrm>
            <a:off x="2469188" y="2373086"/>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CA9D433E-A5F2-B142-5B8F-B348C50A86D3}"/>
              </a:ext>
            </a:extLst>
          </p:cNvPr>
          <p:cNvSpPr/>
          <p:nvPr/>
        </p:nvSpPr>
        <p:spPr>
          <a:xfrm>
            <a:off x="2469188" y="979713"/>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5FA89E81-D400-0265-EEA3-6B472E9FC302}"/>
              </a:ext>
            </a:extLst>
          </p:cNvPr>
          <p:cNvSpPr/>
          <p:nvPr/>
        </p:nvSpPr>
        <p:spPr>
          <a:xfrm>
            <a:off x="2469188" y="4397826"/>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FDD6B324-5F78-5A60-49F6-6D029B23137F}"/>
              </a:ext>
            </a:extLst>
          </p:cNvPr>
          <p:cNvSpPr/>
          <p:nvPr/>
        </p:nvSpPr>
        <p:spPr>
          <a:xfrm rot="5400000">
            <a:off x="4174672" y="2715986"/>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53BD1762-9B7B-A727-69F8-8223674CD0BF}"/>
              </a:ext>
            </a:extLst>
          </p:cNvPr>
          <p:cNvSpPr/>
          <p:nvPr/>
        </p:nvSpPr>
        <p:spPr>
          <a:xfrm rot="5400000">
            <a:off x="772884" y="2699656"/>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57C9BC64-5B29-D4CB-434F-345627AAD60D}"/>
              </a:ext>
            </a:extLst>
          </p:cNvPr>
          <p:cNvSpPr/>
          <p:nvPr/>
        </p:nvSpPr>
        <p:spPr>
          <a:xfrm>
            <a:off x="7004650" y="990597"/>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417C6635-811C-0069-EFA4-971E8F6E7070}"/>
              </a:ext>
            </a:extLst>
          </p:cNvPr>
          <p:cNvSpPr/>
          <p:nvPr/>
        </p:nvSpPr>
        <p:spPr>
          <a:xfrm>
            <a:off x="7004650" y="4408709"/>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20B4C541-FA1F-DDAD-03CC-FB22F61E2EFA}"/>
              </a:ext>
            </a:extLst>
          </p:cNvPr>
          <p:cNvSpPr/>
          <p:nvPr/>
        </p:nvSpPr>
        <p:spPr>
          <a:xfrm>
            <a:off x="10422767" y="990597"/>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5078EDD6-A1F3-9787-FFC1-58FA961AC5EC}"/>
              </a:ext>
            </a:extLst>
          </p:cNvPr>
          <p:cNvSpPr/>
          <p:nvPr/>
        </p:nvSpPr>
        <p:spPr>
          <a:xfrm>
            <a:off x="10422767" y="4408709"/>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0B40E067-57BA-2534-66D4-E4446E9265FB}"/>
              </a:ext>
            </a:extLst>
          </p:cNvPr>
          <p:cNvSpPr/>
          <p:nvPr/>
        </p:nvSpPr>
        <p:spPr>
          <a:xfrm>
            <a:off x="8374384" y="2383970"/>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F9F8D5A1-0A69-6C28-FAA7-586CEECA215B}"/>
              </a:ext>
            </a:extLst>
          </p:cNvPr>
          <p:cNvSpPr/>
          <p:nvPr/>
        </p:nvSpPr>
        <p:spPr>
          <a:xfrm>
            <a:off x="8374384" y="990597"/>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FE8E9A63-A301-BB0D-6F4D-F4AD991BF9EF}"/>
              </a:ext>
            </a:extLst>
          </p:cNvPr>
          <p:cNvSpPr/>
          <p:nvPr/>
        </p:nvSpPr>
        <p:spPr>
          <a:xfrm>
            <a:off x="8374384" y="4408710"/>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AF7FF400-D5EF-F4B9-56BD-C558951463FC}"/>
              </a:ext>
            </a:extLst>
          </p:cNvPr>
          <p:cNvSpPr/>
          <p:nvPr/>
        </p:nvSpPr>
        <p:spPr>
          <a:xfrm rot="5400000">
            <a:off x="10079868" y="2726870"/>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106EB79-661F-1B62-9063-9754BCD6D7EA}"/>
              </a:ext>
            </a:extLst>
          </p:cNvPr>
          <p:cNvSpPr/>
          <p:nvPr/>
        </p:nvSpPr>
        <p:spPr>
          <a:xfrm rot="5400000">
            <a:off x="6678080" y="2710540"/>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76739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C260-3373-8FBE-B0FC-0D0203EC3B8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649CE8A-1AA6-531C-629E-4575E1E6DC77}"/>
              </a:ext>
            </a:extLst>
          </p:cNvPr>
          <p:cNvSpPr txBox="1"/>
          <p:nvPr/>
        </p:nvSpPr>
        <p:spPr>
          <a:xfrm>
            <a:off x="538914" y="714375"/>
            <a:ext cx="11016414"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音場A</a:t>
            </a:r>
          </a:p>
          <a:p>
            <a:r>
              <a:rPr lang="ja-JP">
                <a:solidFill>
                  <a:srgbClr val="FF0000"/>
                </a:solidFill>
                <a:latin typeface="游ゴシック"/>
                <a:ea typeface="游ゴシック"/>
                <a:cs typeface="Calibri"/>
              </a:rPr>
              <a:t>A2　</a:t>
            </a:r>
            <a:r>
              <a:rPr lang="ja-JP">
                <a:solidFill>
                  <a:srgbClr val="FF0000"/>
                </a:solidFill>
                <a:latin typeface="Calibri"/>
                <a:ea typeface="游ゴシック"/>
                <a:cs typeface="Calibri"/>
              </a:rPr>
              <a:t>全体的に響きが減った気がした。こぢんまりした感じがした、</a:t>
            </a:r>
          </a:p>
          <a:p>
            <a:r>
              <a:rPr lang="ja-JP">
                <a:solidFill>
                  <a:srgbClr val="000000"/>
                </a:solidFill>
                <a:latin typeface="游ゴシック"/>
                <a:ea typeface="游ゴシック"/>
                <a:cs typeface="Calibri"/>
              </a:rPr>
              <a:t>A5　</a:t>
            </a:r>
            <a:r>
              <a:rPr lang="ja-JP">
                <a:solidFill>
                  <a:srgbClr val="000000"/>
                </a:solidFill>
                <a:latin typeface="Calibri"/>
                <a:ea typeface="游ゴシック"/>
                <a:cs typeface="Calibri"/>
              </a:rPr>
              <a:t>教会みたいに響きがはんきょうしてボワーンとなるかんじがした。自分の声はあまりきこえない。</a:t>
            </a:r>
          </a:p>
          <a:p>
            <a:r>
              <a:rPr lang="ja-JP">
                <a:latin typeface="游ゴシック"/>
                <a:ea typeface="游ゴシック"/>
                <a:cs typeface="Calibri"/>
              </a:rPr>
              <a:t>T8　</a:t>
            </a:r>
            <a:r>
              <a:rPr lang="ja-JP">
                <a:latin typeface="Calibri"/>
                <a:ea typeface="游ゴシック"/>
                <a:cs typeface="Calibri"/>
              </a:rPr>
              <a:t>広くて響かないけど客席では響いてるだろうな～みたいなホールのイメージ</a:t>
            </a:r>
          </a:p>
          <a:p>
            <a:endParaRPr lang="ja-JP" altLang="en-US">
              <a:latin typeface="Calibri"/>
              <a:ea typeface="游ゴシック"/>
              <a:cs typeface="Calibri"/>
            </a:endParaRPr>
          </a:p>
          <a:p>
            <a:r>
              <a:rPr lang="ja-JP">
                <a:latin typeface="游ゴシック"/>
                <a:ea typeface="游ゴシック"/>
                <a:cs typeface="Calibri"/>
              </a:rPr>
              <a:t>S5　</a:t>
            </a:r>
            <a:r>
              <a:rPr lang="ja-JP">
                <a:latin typeface="Calibri"/>
                <a:ea typeface="游ゴシック"/>
                <a:cs typeface="Calibri"/>
              </a:rPr>
              <a:t>自分の声が聞きやすくなった分、他人の声の響きが感じにくくなった？</a:t>
            </a:r>
          </a:p>
          <a:p>
            <a:r>
              <a:rPr lang="ja-JP">
                <a:latin typeface="游ゴシック"/>
                <a:ea typeface="游ゴシック"/>
                <a:cs typeface="Calibri"/>
              </a:rPr>
              <a:t>A7　</a:t>
            </a:r>
            <a:r>
              <a:rPr lang="ja-JP">
                <a:latin typeface="Calibri"/>
                <a:ea typeface="游ゴシック"/>
                <a:cs typeface="Calibri"/>
              </a:rPr>
              <a:t>最初の方が、他の人とフレーズを共有している感じがあった？あんまり後半は息があっている気がしなかった気がする。</a:t>
            </a:r>
          </a:p>
          <a:p>
            <a:r>
              <a:rPr lang="ja-JP">
                <a:solidFill>
                  <a:srgbClr val="FF0000"/>
                </a:solidFill>
                <a:latin typeface="游ゴシック"/>
                <a:ea typeface="游ゴシック"/>
                <a:cs typeface="Calibri"/>
              </a:rPr>
              <a:t>S3　</a:t>
            </a:r>
            <a:r>
              <a:rPr lang="ja-JP">
                <a:solidFill>
                  <a:srgbClr val="FF0000"/>
                </a:solidFill>
                <a:latin typeface="Calibri"/>
                <a:ea typeface="游ゴシック"/>
                <a:cs typeface="Calibri"/>
              </a:rPr>
              <a:t>響くところが遠く感じたが、遠いところから戻ってくる聴こえ方に感じた。（図）</a:t>
            </a:r>
          </a:p>
          <a:p>
            <a:r>
              <a:rPr lang="ja-JP">
                <a:solidFill>
                  <a:srgbClr val="000000"/>
                </a:solidFill>
                <a:latin typeface="游ゴシック"/>
                <a:ea typeface="游ゴシック"/>
                <a:cs typeface="Calibri"/>
              </a:rPr>
              <a:t>T1　</a:t>
            </a:r>
            <a:r>
              <a:rPr lang="ja-JP">
                <a:solidFill>
                  <a:srgbClr val="000000"/>
                </a:solidFill>
                <a:latin typeface="Calibri"/>
                <a:ea typeface="游ゴシック"/>
                <a:cs typeface="Calibri"/>
              </a:rPr>
              <a:t>響きは増えたが、あっさりした（クリア）な感じになった気がした。そのため自分・他者の声が聞きやすくなった気がする。少しハモりやすくなった。</a:t>
            </a:r>
          </a:p>
          <a:p>
            <a:r>
              <a:rPr lang="ja-JP">
                <a:latin typeface="游ゴシック"/>
                <a:ea typeface="游ゴシック"/>
                <a:cs typeface="Calibri"/>
              </a:rPr>
              <a:t>T7　</a:t>
            </a:r>
            <a:r>
              <a:rPr lang="ja-JP">
                <a:latin typeface="Calibri"/>
                <a:ea typeface="游ゴシック"/>
                <a:cs typeface="Calibri"/>
              </a:rPr>
              <a:t>響きがよくて、歌いやすく感じた。</a:t>
            </a:r>
          </a:p>
          <a:p>
            <a:r>
              <a:rPr lang="ja-JP">
                <a:latin typeface="游ゴシック"/>
                <a:ea typeface="游ゴシック"/>
                <a:cs typeface="Calibri"/>
              </a:rPr>
              <a:t>B7　</a:t>
            </a:r>
            <a:r>
              <a:rPr lang="ja-JP">
                <a:latin typeface="Calibri"/>
                <a:ea typeface="游ゴシック"/>
                <a:cs typeface="Calibri"/>
              </a:rPr>
              <a:t>リバーブが強かった。曲によってはこの環境の方が歌いやすいということはありそう（この曲には合わない環境だと思った）。</a:t>
            </a:r>
            <a:endParaRPr lang="en-US" altLang="ja-JP">
              <a:latin typeface="Calibri"/>
              <a:ea typeface="Meiryo UI"/>
              <a:cs typeface="Calibri"/>
            </a:endParaRPr>
          </a:p>
          <a:p>
            <a:r>
              <a:rPr lang="ja-JP">
                <a:solidFill>
                  <a:srgbClr val="FF0000"/>
                </a:solidFill>
                <a:latin typeface="游ゴシック"/>
                <a:ea typeface="游ゴシック"/>
                <a:cs typeface="Calibri"/>
              </a:rPr>
              <a:t>B8　</a:t>
            </a:r>
            <a:r>
              <a:rPr lang="ja-JP">
                <a:solidFill>
                  <a:srgbClr val="FF0000"/>
                </a:solidFill>
                <a:latin typeface="Calibri"/>
                <a:ea typeface="游ゴシック"/>
                <a:cs typeface="Calibri"/>
              </a:rPr>
              <a:t>基準と比べて、響きの濃度がうすまって代わりに客席方向の奥行が足された感じ。自分の声もある程度把握でき、周りの人の声も聴こえるが、響きが発散ぎみで、焦点を合わせずらく、アンサンブルや強弱の設定はしづらくなった。演奏もうまくいかなかったと思う。</a:t>
            </a:r>
          </a:p>
        </p:txBody>
      </p:sp>
    </p:spTree>
    <p:extLst>
      <p:ext uri="{BB962C8B-B14F-4D97-AF65-F5344CB8AC3E}">
        <p14:creationId xmlns:p14="http://schemas.microsoft.com/office/powerpoint/2010/main" val="1375454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369CF-6E24-3D5C-5D3A-C02FCEE9532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7461403-D355-439F-93CE-A1CB7AF5C9F0}"/>
              </a:ext>
            </a:extLst>
          </p:cNvPr>
          <p:cNvSpPr txBox="1"/>
          <p:nvPr/>
        </p:nvSpPr>
        <p:spPr>
          <a:xfrm>
            <a:off x="538914" y="714375"/>
            <a:ext cx="1101641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音場B</a:t>
            </a:r>
          </a:p>
          <a:p>
            <a:r>
              <a:rPr lang="ja-JP">
                <a:latin typeface="游ゴシック"/>
                <a:ea typeface="游ゴシック"/>
                <a:cs typeface="Calibri"/>
              </a:rPr>
              <a:t>S4　</a:t>
            </a:r>
            <a:r>
              <a:rPr lang="ja-JP">
                <a:latin typeface="Calibri"/>
                <a:ea typeface="游ゴシック"/>
                <a:cs typeface="Calibri"/>
              </a:rPr>
              <a:t>響きがのりにくくなったように感じた。低音の響きが少ないホールで歌った時と似てる印象。</a:t>
            </a:r>
          </a:p>
          <a:p>
            <a:r>
              <a:rPr lang="ja-JP">
                <a:solidFill>
                  <a:srgbClr val="FF0000"/>
                </a:solidFill>
                <a:latin typeface="游ゴシック"/>
                <a:ea typeface="游ゴシック"/>
                <a:cs typeface="Calibri"/>
              </a:rPr>
              <a:t>A2　</a:t>
            </a:r>
            <a:r>
              <a:rPr lang="ja-JP" altLang="en-US">
                <a:solidFill>
                  <a:srgbClr val="FF0000"/>
                </a:solidFill>
                <a:latin typeface="Calibri"/>
                <a:ea typeface="游ゴシック"/>
                <a:cs typeface="Calibri"/>
              </a:rPr>
              <a:t>少し</a:t>
            </a:r>
            <a:r>
              <a:rPr lang="ja-JP">
                <a:solidFill>
                  <a:srgbClr val="FF0000"/>
                </a:solidFill>
                <a:latin typeface="Calibri"/>
                <a:ea typeface="游ゴシック"/>
                <a:cs typeface="Calibri"/>
              </a:rPr>
              <a:t>響</a:t>
            </a:r>
            <a:r>
              <a:rPr lang="ja-JP" altLang="en-US">
                <a:solidFill>
                  <a:srgbClr val="FF0000"/>
                </a:solidFill>
                <a:latin typeface="Calibri"/>
                <a:ea typeface="游ゴシック"/>
                <a:cs typeface="Calibri"/>
              </a:rPr>
              <a:t>くお部屋のような感じ</a:t>
            </a:r>
            <a:r>
              <a:rPr lang="ja-JP">
                <a:solidFill>
                  <a:srgbClr val="FF0000"/>
                </a:solidFill>
                <a:latin typeface="Calibri"/>
                <a:ea typeface="游ゴシック"/>
                <a:cs typeface="Calibri"/>
              </a:rPr>
              <a:t>がしました</a:t>
            </a:r>
            <a:r>
              <a:rPr lang="ja-JP" altLang="en-US">
                <a:solidFill>
                  <a:srgbClr val="FF0000"/>
                </a:solidFill>
                <a:latin typeface="Calibri"/>
                <a:ea typeface="游ゴシック"/>
                <a:cs typeface="Calibri"/>
              </a:rPr>
              <a:t>。基本的には自分の声が聞きやすい</a:t>
            </a:r>
            <a:r>
              <a:rPr lang="ja-JP">
                <a:solidFill>
                  <a:srgbClr val="FF0000"/>
                </a:solidFill>
                <a:latin typeface="Calibri"/>
                <a:ea typeface="游ゴシック"/>
                <a:cs typeface="Calibri"/>
              </a:rPr>
              <a:t>感じ</a:t>
            </a:r>
            <a:r>
              <a:rPr lang="ja-JP" altLang="en-US">
                <a:solidFill>
                  <a:srgbClr val="FF0000"/>
                </a:solidFill>
                <a:latin typeface="Calibri"/>
                <a:ea typeface="游ゴシック"/>
                <a:cs typeface="Calibri"/>
              </a:rPr>
              <a:t>で</a:t>
            </a:r>
            <a:r>
              <a:rPr lang="ja-JP">
                <a:solidFill>
                  <a:srgbClr val="FF0000"/>
                </a:solidFill>
                <a:latin typeface="Calibri"/>
                <a:ea typeface="游ゴシック"/>
                <a:cs typeface="Calibri"/>
              </a:rPr>
              <a:t>した</a:t>
            </a:r>
            <a:r>
              <a:rPr lang="ja-JP" altLang="en-US">
                <a:solidFill>
                  <a:srgbClr val="FF0000"/>
                </a:solidFill>
                <a:latin typeface="Calibri"/>
                <a:ea typeface="游ゴシック"/>
                <a:cs typeface="Calibri"/>
              </a:rPr>
              <a:t>。</a:t>
            </a:r>
          </a:p>
          <a:p>
            <a:r>
              <a:rPr lang="ja-JP">
                <a:latin typeface="游ゴシック"/>
                <a:ea typeface="游ゴシック"/>
                <a:cs typeface="Calibri"/>
              </a:rPr>
              <a:t>A5　</a:t>
            </a:r>
            <a:r>
              <a:rPr lang="ja-JP" altLang="en-US">
                <a:latin typeface="Calibri"/>
                <a:ea typeface="游ゴシック"/>
                <a:cs typeface="Calibri"/>
              </a:rPr>
              <a:t>自分に返ってくると</a:t>
            </a:r>
            <a:r>
              <a:rPr lang="ja-JP">
                <a:latin typeface="Calibri"/>
                <a:ea typeface="游ゴシック"/>
                <a:cs typeface="Calibri"/>
              </a:rPr>
              <a:t>いう</a:t>
            </a:r>
            <a:r>
              <a:rPr lang="ja-JP" altLang="en-US">
                <a:latin typeface="Calibri"/>
                <a:ea typeface="游ゴシック"/>
                <a:cs typeface="Calibri"/>
              </a:rPr>
              <a:t>より、遠くで響い</a:t>
            </a:r>
            <a:r>
              <a:rPr lang="ja-JP">
                <a:latin typeface="Calibri"/>
                <a:ea typeface="游ゴシック"/>
                <a:cs typeface="Calibri"/>
              </a:rPr>
              <a:t>てるかんじがした。</a:t>
            </a:r>
            <a:endParaRPr lang="ja-JP" altLang="en-US">
              <a:latin typeface="Calibri"/>
              <a:ea typeface="游ゴシック"/>
              <a:cs typeface="Calibri"/>
            </a:endParaRPr>
          </a:p>
          <a:p>
            <a:r>
              <a:rPr lang="ja-JP">
                <a:latin typeface="游ゴシック"/>
                <a:ea typeface="游ゴシック"/>
                <a:cs typeface="Calibri"/>
              </a:rPr>
              <a:t>T2　</a:t>
            </a:r>
            <a:r>
              <a:rPr lang="ja-JP">
                <a:latin typeface="Calibri"/>
                <a:ea typeface="游ゴシック"/>
                <a:cs typeface="Calibri"/>
              </a:rPr>
              <a:t>あまり音が返ってこないので歌いづらさはあったが、反響に「惑わされない」という意味では歌いやすかった。</a:t>
            </a:r>
          </a:p>
          <a:p>
            <a:endParaRPr lang="ja-JP" altLang="en-US">
              <a:latin typeface="Calibri"/>
              <a:ea typeface="游ゴシック"/>
              <a:cs typeface="Calibri"/>
            </a:endParaRPr>
          </a:p>
          <a:p>
            <a:r>
              <a:rPr lang="en-US" altLang="ja-JP">
                <a:solidFill>
                  <a:srgbClr val="FF0000"/>
                </a:solidFill>
                <a:latin typeface="游ゴシック"/>
                <a:ea typeface="游ゴシック"/>
                <a:cs typeface="Calibri"/>
              </a:rPr>
              <a:t>S2</a:t>
            </a:r>
            <a:r>
              <a:rPr lang="ja-JP" altLang="en-US">
                <a:solidFill>
                  <a:srgbClr val="FF0000"/>
                </a:solidFill>
                <a:latin typeface="游ゴシック"/>
                <a:ea typeface="游ゴシック"/>
                <a:cs typeface="Calibri"/>
              </a:rPr>
              <a:t>　</a:t>
            </a:r>
            <a:r>
              <a:rPr lang="ja-JP" altLang="en-US">
                <a:solidFill>
                  <a:srgbClr val="FF0000"/>
                </a:solidFill>
                <a:latin typeface="Calibri"/>
                <a:ea typeface="游ゴシック"/>
                <a:cs typeface="Calibri"/>
              </a:rPr>
              <a:t>個人的に、パターン１、２（</a:t>
            </a:r>
            <a:r>
              <a:rPr lang="en-US" altLang="ja-JP">
                <a:solidFill>
                  <a:srgbClr val="FF0000"/>
                </a:solidFill>
                <a:latin typeface="Calibri"/>
                <a:ea typeface="游ゴシック"/>
                <a:cs typeface="Calibri"/>
              </a:rPr>
              <a:t>EF</a:t>
            </a:r>
            <a:r>
              <a:rPr lang="ja-JP" altLang="en-US">
                <a:solidFill>
                  <a:srgbClr val="FF0000"/>
                </a:solidFill>
                <a:latin typeface="Calibri"/>
                <a:ea typeface="游ゴシック"/>
                <a:cs typeface="Calibri"/>
              </a:rPr>
              <a:t>、</a:t>
            </a:r>
            <a:r>
              <a:rPr lang="en-US" altLang="ja-JP">
                <a:solidFill>
                  <a:srgbClr val="FF0000"/>
                </a:solidFill>
                <a:latin typeface="Calibri"/>
                <a:ea typeface="游ゴシック"/>
                <a:cs typeface="Calibri"/>
              </a:rPr>
              <a:t>LB</a:t>
            </a:r>
            <a:r>
              <a:rPr lang="ja-JP" altLang="en-US">
                <a:solidFill>
                  <a:srgbClr val="FF0000"/>
                </a:solidFill>
                <a:latin typeface="Calibri"/>
                <a:ea typeface="游ゴシック"/>
                <a:cs typeface="Calibri"/>
              </a:rPr>
              <a:t>）より好きな響きだった。</a:t>
            </a:r>
            <a:endParaRPr lang="en-US" altLang="ja-JP">
              <a:solidFill>
                <a:srgbClr val="FF0000"/>
              </a:solidFill>
              <a:latin typeface="Calibri"/>
              <a:ea typeface="Meiryo UI"/>
              <a:cs typeface="Calibri"/>
            </a:endParaRPr>
          </a:p>
          <a:p>
            <a:r>
              <a:rPr lang="en-US" altLang="ja-JP">
                <a:solidFill>
                  <a:srgbClr val="FF0000"/>
                </a:solidFill>
                <a:latin typeface="游ゴシック"/>
                <a:ea typeface="游ゴシック"/>
                <a:cs typeface="Calibri"/>
              </a:rPr>
              <a:t>S3</a:t>
            </a:r>
            <a:r>
              <a:rPr lang="ja-JP" altLang="en-US">
                <a:solidFill>
                  <a:srgbClr val="FF0000"/>
                </a:solidFill>
                <a:latin typeface="游ゴシック"/>
                <a:ea typeface="游ゴシック"/>
                <a:cs typeface="Calibri"/>
              </a:rPr>
              <a:t>　</a:t>
            </a:r>
            <a:r>
              <a:rPr lang="ja-JP" altLang="en-US">
                <a:solidFill>
                  <a:srgbClr val="FF0000"/>
                </a:solidFill>
                <a:latin typeface="Calibri"/>
                <a:ea typeface="游ゴシック"/>
                <a:cs typeface="Calibri"/>
              </a:rPr>
              <a:t>響きが下に下がるような感じがした。高音は上がった。（図）</a:t>
            </a:r>
          </a:p>
          <a:p>
            <a:r>
              <a:rPr lang="en-US" altLang="ja-JP">
                <a:latin typeface="游ゴシック"/>
                <a:ea typeface="游ゴシック"/>
                <a:cs typeface="Calibri"/>
              </a:rPr>
              <a:t>T8</a:t>
            </a:r>
            <a:r>
              <a:rPr lang="ja-JP" altLang="en-US">
                <a:latin typeface="游ゴシック"/>
                <a:ea typeface="游ゴシック"/>
                <a:cs typeface="Calibri"/>
              </a:rPr>
              <a:t>　</a:t>
            </a:r>
            <a:r>
              <a:rPr lang="ja-JP" altLang="en-US">
                <a:latin typeface="Calibri"/>
                <a:ea typeface="游ゴシック"/>
                <a:cs typeface="Calibri"/>
              </a:rPr>
              <a:t>室内？練習室で歌っている感じ？（湘南のバスルーム的な？）他パートがよくきこえる</a:t>
            </a:r>
          </a:p>
          <a:p>
            <a:r>
              <a:rPr lang="en-US" altLang="ja-JP">
                <a:solidFill>
                  <a:srgbClr val="FF0000"/>
                </a:solidFill>
                <a:latin typeface="游ゴシック"/>
                <a:ea typeface="游ゴシック"/>
                <a:cs typeface="Calibri"/>
              </a:rPr>
              <a:t>B8</a:t>
            </a:r>
            <a:r>
              <a:rPr lang="ja-JP" altLang="en-US">
                <a:solidFill>
                  <a:srgbClr val="FF0000"/>
                </a:solidFill>
                <a:latin typeface="游ゴシック"/>
                <a:ea typeface="游ゴシック"/>
                <a:cs typeface="Calibri"/>
              </a:rPr>
              <a:t>　</a:t>
            </a:r>
            <a:r>
              <a:rPr lang="ja-JP" altLang="en-US">
                <a:solidFill>
                  <a:srgbClr val="FF0000"/>
                </a:solidFill>
                <a:latin typeface="Calibri"/>
                <a:ea typeface="游ゴシック"/>
                <a:cs typeface="Calibri"/>
              </a:rPr>
              <a:t>自分の声が聴こえにくくなる代わりに、残響としてまとまった響き（４声のハーモニー）が返ってくる感じがあった。近くの人ほど聞こえにくく、遠くの人ほど聴こえやすい（特にソプラノ）。残響から逆算して歌うと、多少強弱やアンサンブルは向上させることができた。</a:t>
            </a:r>
          </a:p>
        </p:txBody>
      </p:sp>
    </p:spTree>
    <p:extLst>
      <p:ext uri="{BB962C8B-B14F-4D97-AF65-F5344CB8AC3E}">
        <p14:creationId xmlns:p14="http://schemas.microsoft.com/office/powerpoint/2010/main" val="1831765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5E91D-54B2-A2F6-3372-D48ECF195C5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AB85654-82AF-CB68-A209-0A099D825B07}"/>
              </a:ext>
            </a:extLst>
          </p:cNvPr>
          <p:cNvSpPr txBox="1"/>
          <p:nvPr/>
        </p:nvSpPr>
        <p:spPr>
          <a:xfrm>
            <a:off x="538914" y="714375"/>
            <a:ext cx="1101641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音場C</a:t>
            </a:r>
          </a:p>
          <a:p>
            <a:r>
              <a:rPr lang="ja-JP">
                <a:latin typeface="游ゴシック"/>
                <a:ea typeface="游ゴシック"/>
                <a:cs typeface="Calibri"/>
              </a:rPr>
              <a:t>S6　</a:t>
            </a:r>
            <a:r>
              <a:rPr lang="ja-JP">
                <a:latin typeface="Calibri"/>
                <a:ea typeface="游ゴシック"/>
                <a:cs typeface="Calibri"/>
              </a:rPr>
              <a:t>基準と比べて、はね返ってくる感じがせず、広がるような印象だった。</a:t>
            </a:r>
          </a:p>
          <a:p>
            <a:r>
              <a:rPr lang="ja-JP">
                <a:latin typeface="游ゴシック"/>
                <a:ea typeface="游ゴシック"/>
                <a:cs typeface="Calibri"/>
              </a:rPr>
              <a:t>A5　</a:t>
            </a:r>
            <a:r>
              <a:rPr lang="ja-JP">
                <a:latin typeface="Calibri"/>
                <a:ea typeface="游ゴシック"/>
                <a:cs typeface="Calibri"/>
              </a:rPr>
              <a:t>響きが少し減った気がした。さいしょのがうたいやすい。</a:t>
            </a:r>
          </a:p>
          <a:p>
            <a:endParaRPr lang="ja-JP" altLang="en-US">
              <a:latin typeface="Calibri"/>
              <a:ea typeface="游ゴシック"/>
              <a:cs typeface="Calibri"/>
            </a:endParaRPr>
          </a:p>
          <a:p>
            <a:r>
              <a:rPr lang="ja-JP">
                <a:solidFill>
                  <a:srgbClr val="FF0000"/>
                </a:solidFill>
                <a:latin typeface="游ゴシック"/>
                <a:ea typeface="游ゴシック"/>
                <a:cs typeface="Calibri"/>
              </a:rPr>
              <a:t>S2　</a:t>
            </a:r>
            <a:r>
              <a:rPr lang="ja-JP">
                <a:solidFill>
                  <a:srgbClr val="FF0000"/>
                </a:solidFill>
                <a:latin typeface="Calibri"/>
                <a:ea typeface="游ゴシック"/>
                <a:cs typeface="Calibri"/>
              </a:rPr>
              <a:t>音を伸ばして消えた後の残響が、全てのパートがキレイに溶け合っているように感じて良かった。</a:t>
            </a:r>
            <a:endParaRPr lang="en-US" altLang="ja-JP">
              <a:solidFill>
                <a:srgbClr val="FF0000"/>
              </a:solidFill>
              <a:latin typeface="Calibri"/>
              <a:ea typeface="Meiryo UI"/>
              <a:cs typeface="Calibri"/>
            </a:endParaRPr>
          </a:p>
          <a:p>
            <a:r>
              <a:rPr lang="ja-JP">
                <a:solidFill>
                  <a:srgbClr val="FF0000"/>
                </a:solidFill>
                <a:latin typeface="游ゴシック"/>
                <a:ea typeface="游ゴシック"/>
                <a:cs typeface="Calibri"/>
              </a:rPr>
              <a:t>S3　</a:t>
            </a:r>
            <a:r>
              <a:rPr lang="ja-JP">
                <a:solidFill>
                  <a:srgbClr val="FF0000"/>
                </a:solidFill>
                <a:latin typeface="Calibri"/>
                <a:ea typeface="游ゴシック"/>
                <a:cs typeface="Calibri"/>
              </a:rPr>
              <a:t>響きに天井があるように感じられた。上に上った響きが上で広がるような印象。上ってただよう感じ、下りてこない。</a:t>
            </a:r>
          </a:p>
          <a:p>
            <a:r>
              <a:rPr lang="ja-JP">
                <a:solidFill>
                  <a:srgbClr val="000000"/>
                </a:solidFill>
                <a:latin typeface="游ゴシック"/>
                <a:ea typeface="游ゴシック"/>
                <a:cs typeface="Calibri"/>
              </a:rPr>
              <a:t>T7　</a:t>
            </a:r>
            <a:r>
              <a:rPr lang="ja-JP">
                <a:solidFill>
                  <a:srgbClr val="000000"/>
                </a:solidFill>
                <a:latin typeface="Calibri"/>
                <a:ea typeface="游ゴシック"/>
                <a:cs typeface="Calibri"/>
              </a:rPr>
              <a:t>低音が聴こえやすかったかも</a:t>
            </a:r>
          </a:p>
          <a:p>
            <a:r>
              <a:rPr lang="ja-JP">
                <a:solidFill>
                  <a:srgbClr val="FF0000"/>
                </a:solidFill>
                <a:latin typeface="游ゴシック"/>
                <a:ea typeface="游ゴシック"/>
                <a:cs typeface="Calibri"/>
              </a:rPr>
              <a:t>B2　</a:t>
            </a:r>
            <a:r>
              <a:rPr lang="ja-JP">
                <a:solidFill>
                  <a:srgbClr val="FF0000"/>
                </a:solidFill>
                <a:latin typeface="Calibri"/>
                <a:ea typeface="游ゴシック"/>
                <a:cs typeface="Calibri"/>
              </a:rPr>
              <a:t>四つの声部がちょうどよいバランスで重なった音が返ってくるので、客席で聞こえる音を直接モニターしているように感じてアンサンブルがしやすかった。</a:t>
            </a:r>
            <a:endParaRPr lang="en-US" altLang="ja-JP">
              <a:solidFill>
                <a:srgbClr val="FF0000"/>
              </a:solidFill>
              <a:latin typeface="Calibri"/>
              <a:ea typeface="Meiryo UI"/>
              <a:cs typeface="Calibri"/>
            </a:endParaRPr>
          </a:p>
          <a:p>
            <a:r>
              <a:rPr lang="ja-JP">
                <a:solidFill>
                  <a:srgbClr val="000000"/>
                </a:solidFill>
                <a:latin typeface="游ゴシック"/>
                <a:ea typeface="游ゴシック"/>
                <a:cs typeface="Calibri"/>
              </a:rPr>
              <a:t>B3　</a:t>
            </a:r>
            <a:r>
              <a:rPr lang="ja-JP">
                <a:solidFill>
                  <a:srgbClr val="000000"/>
                </a:solidFill>
                <a:latin typeface="Calibri"/>
                <a:ea typeface="游ゴシック"/>
                <a:cs typeface="Calibri"/>
              </a:rPr>
              <a:t>実際のホールがこれだったら嬉しい。残響が前に伝わる感触があった。</a:t>
            </a:r>
          </a:p>
        </p:txBody>
      </p:sp>
    </p:spTree>
    <p:extLst>
      <p:ext uri="{BB962C8B-B14F-4D97-AF65-F5344CB8AC3E}">
        <p14:creationId xmlns:p14="http://schemas.microsoft.com/office/powerpoint/2010/main" val="1229936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71AF-C0A0-6FB5-6416-000B1EBE7A7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EEB8771B-EA1E-D549-B391-87D58C4672F7}"/>
              </a:ext>
            </a:extLst>
          </p:cNvPr>
          <p:cNvSpPr txBox="1"/>
          <p:nvPr/>
        </p:nvSpPr>
        <p:spPr>
          <a:xfrm>
            <a:off x="538914" y="714375"/>
            <a:ext cx="11016414"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音場B</a:t>
            </a:r>
            <a:endParaRPr lang="en-US" altLang="ja-JP" dirty="0"/>
          </a:p>
          <a:p>
            <a:r>
              <a:rPr lang="ja-JP">
                <a:latin typeface="游ゴシック"/>
                <a:ea typeface="游ゴシック"/>
                <a:cs typeface="Calibri"/>
              </a:rPr>
              <a:t>S8　</a:t>
            </a:r>
            <a:r>
              <a:rPr lang="ja-JP">
                <a:latin typeface="Calibri"/>
                <a:ea typeface="游ゴシック"/>
                <a:cs typeface="Calibri"/>
              </a:rPr>
              <a:t>響きは悪くない印象でしたがなんか心細くなっちゃいました。</a:t>
            </a:r>
          </a:p>
          <a:p>
            <a:r>
              <a:rPr lang="ja-JP">
                <a:latin typeface="游ゴシック"/>
                <a:ea typeface="游ゴシック"/>
                <a:cs typeface="Calibri"/>
              </a:rPr>
              <a:t>S4　</a:t>
            </a:r>
            <a:r>
              <a:rPr lang="ja-JP">
                <a:latin typeface="Calibri"/>
                <a:ea typeface="游ゴシック"/>
                <a:cs typeface="Calibri"/>
              </a:rPr>
              <a:t>響きがのりにくくなったように感じた。低音の響きが少ないホールで歌った時と似てる印象。</a:t>
            </a:r>
          </a:p>
          <a:p>
            <a:r>
              <a:rPr lang="ja-JP">
                <a:latin typeface="游ゴシック"/>
                <a:ea typeface="游ゴシック"/>
                <a:cs typeface="Calibri"/>
              </a:rPr>
              <a:t>A5　</a:t>
            </a:r>
            <a:r>
              <a:rPr lang="ja-JP">
                <a:latin typeface="Calibri"/>
                <a:ea typeface="游ゴシック"/>
                <a:cs typeface="Calibri"/>
              </a:rPr>
              <a:t>自分に返ってくるというより、遠くで響いてるかんじがした。</a:t>
            </a:r>
          </a:p>
          <a:p>
            <a:r>
              <a:rPr lang="ja-JP">
                <a:latin typeface="游ゴシック"/>
                <a:ea typeface="游ゴシック"/>
                <a:cs typeface="Calibri"/>
              </a:rPr>
              <a:t>A6　</a:t>
            </a:r>
            <a:r>
              <a:rPr lang="ja-JP">
                <a:latin typeface="Calibri"/>
                <a:ea typeface="游ゴシック"/>
                <a:cs typeface="Calibri"/>
              </a:rPr>
              <a:t>出した音が近くに残るような感覚でした。</a:t>
            </a:r>
          </a:p>
          <a:p>
            <a:r>
              <a:rPr lang="ja-JP">
                <a:latin typeface="游ゴシック"/>
                <a:ea typeface="游ゴシック"/>
                <a:cs typeface="Calibri"/>
              </a:rPr>
              <a:t>A7　</a:t>
            </a:r>
            <a:r>
              <a:rPr lang="ja-JP">
                <a:latin typeface="Calibri"/>
                <a:ea typeface="游ゴシック"/>
                <a:cs typeface="Calibri"/>
              </a:rPr>
              <a:t>後半は音がペタッとする印象を受けた。</a:t>
            </a:r>
          </a:p>
          <a:p>
            <a:r>
              <a:rPr lang="ja-JP">
                <a:latin typeface="游ゴシック"/>
                <a:ea typeface="游ゴシック"/>
                <a:cs typeface="Calibri"/>
              </a:rPr>
              <a:t>T2　</a:t>
            </a:r>
            <a:r>
              <a:rPr lang="ja-JP">
                <a:latin typeface="Calibri"/>
                <a:ea typeface="游ゴシック"/>
                <a:cs typeface="Calibri"/>
              </a:rPr>
              <a:t>あまり音が返ってこないので歌いづらさはあったが、反響に「惑わされない」という意味では歌いやすかった。</a:t>
            </a:r>
          </a:p>
          <a:p>
            <a:r>
              <a:rPr lang="ja-JP">
                <a:latin typeface="游ゴシック"/>
                <a:ea typeface="游ゴシック"/>
                <a:cs typeface="Calibri"/>
              </a:rPr>
              <a:t>T8　</a:t>
            </a:r>
            <a:r>
              <a:rPr lang="ja-JP">
                <a:latin typeface="Calibri"/>
                <a:ea typeface="游ゴシック"/>
                <a:cs typeface="Calibri"/>
              </a:rPr>
              <a:t>室内？練習室で歌っている感じ？（湘南のバスルーム的な？）他パートがよくきこえる</a:t>
            </a:r>
          </a:p>
          <a:p>
            <a:r>
              <a:rPr lang="ja-JP">
                <a:latin typeface="游ゴシック"/>
                <a:ea typeface="游ゴシック"/>
                <a:cs typeface="Calibri"/>
              </a:rPr>
              <a:t>B3　</a:t>
            </a:r>
            <a:r>
              <a:rPr lang="ja-JP">
                <a:latin typeface="Calibri"/>
                <a:ea typeface="游ゴシック"/>
                <a:cs typeface="Calibri"/>
              </a:rPr>
              <a:t>相手の音の間違いがよく聴こえてしまったからか、なかなか溶けにくい感じが（心理的にも）した。自他ともに声は聴こえやすい。</a:t>
            </a:r>
          </a:p>
          <a:p>
            <a:endParaRPr lang="ja-JP" altLang="en-US">
              <a:latin typeface="Calibri"/>
              <a:ea typeface="游ゴシック"/>
              <a:cs typeface="Calibri"/>
            </a:endParaRPr>
          </a:p>
          <a:p>
            <a:r>
              <a:rPr lang="en-US" altLang="ja-JP" dirty="0">
                <a:latin typeface="游ゴシック"/>
                <a:ea typeface="+mn-lt"/>
                <a:cs typeface="Calibri"/>
              </a:rPr>
              <a:t>A1</a:t>
            </a:r>
            <a:r>
              <a:rPr lang="ja-JP">
                <a:latin typeface="游ゴシック"/>
                <a:ea typeface="游ゴシック"/>
                <a:cs typeface="Calibri"/>
              </a:rPr>
              <a:t>　</a:t>
            </a:r>
            <a:r>
              <a:rPr lang="ja-JP">
                <a:latin typeface="Calibri"/>
                <a:ea typeface="游ゴシック"/>
                <a:cs typeface="Calibri"/>
              </a:rPr>
              <a:t>響きとアンサンブルのしやすさのバランスはちょうど良い。ただロングトーンというかフレーズの切れ目（休符）にエコーが残ってしまい、そこは少しやりにくかった。</a:t>
            </a:r>
          </a:p>
          <a:p>
            <a:r>
              <a:rPr lang="ja-JP">
                <a:latin typeface="游ゴシック"/>
                <a:ea typeface="游ゴシック"/>
                <a:cs typeface="Calibri"/>
              </a:rPr>
              <a:t>B1</a:t>
            </a:r>
          </a:p>
          <a:p>
            <a:r>
              <a:rPr lang="ja-JP">
                <a:ea typeface="游ゴシック"/>
                <a:cs typeface="Calibri"/>
              </a:rPr>
              <a:t>B5　</a:t>
            </a:r>
            <a:r>
              <a:rPr lang="ja-JP">
                <a:latin typeface="Calibri"/>
                <a:ea typeface="游ゴシック"/>
                <a:cs typeface="Calibri"/>
              </a:rPr>
              <a:t>響きが大きくなったように感じた。</a:t>
            </a:r>
          </a:p>
          <a:p>
            <a:r>
              <a:rPr lang="ja-JP">
                <a:solidFill>
                  <a:srgbClr val="FF0000"/>
                </a:solidFill>
                <a:ea typeface="游ゴシック"/>
                <a:cs typeface="Calibri"/>
              </a:rPr>
              <a:t>S2　</a:t>
            </a:r>
            <a:r>
              <a:rPr lang="ja-JP">
                <a:solidFill>
                  <a:srgbClr val="FF0000"/>
                </a:solidFill>
                <a:latin typeface="Calibri"/>
                <a:ea typeface="游ゴシック"/>
                <a:cs typeface="Calibri"/>
              </a:rPr>
              <a:t>個人的に、パターン１、２（EF、LB）より好きな響きだった。</a:t>
            </a:r>
          </a:p>
          <a:p>
            <a:r>
              <a:rPr lang="ja-JP">
                <a:solidFill>
                  <a:srgbClr val="FF0000"/>
                </a:solidFill>
                <a:latin typeface="游ゴシック"/>
                <a:ea typeface="游ゴシック"/>
                <a:cs typeface="Calibri"/>
              </a:rPr>
              <a:t>A3　</a:t>
            </a:r>
            <a:r>
              <a:rPr lang="ja-JP">
                <a:solidFill>
                  <a:srgbClr val="FF0000"/>
                </a:solidFill>
                <a:latin typeface="Calibri"/>
                <a:ea typeface="游ゴシック"/>
                <a:cs typeface="Calibri"/>
              </a:rPr>
              <a:t>さっき（基準）と比べて客席の奥行きが広がったような感覚。</a:t>
            </a:r>
          </a:p>
          <a:p>
            <a:r>
              <a:rPr lang="en-US" altLang="ja-JP" dirty="0">
                <a:solidFill>
                  <a:srgbClr val="000000"/>
                </a:solidFill>
                <a:latin typeface="游ゴシック"/>
                <a:ea typeface="+mn-lt"/>
                <a:cs typeface="Calibri"/>
              </a:rPr>
              <a:t>T</a:t>
            </a:r>
            <a:r>
              <a:rPr lang="ja-JP">
                <a:solidFill>
                  <a:srgbClr val="000000"/>
                </a:solidFill>
                <a:latin typeface="游ゴシック"/>
                <a:ea typeface="游ゴシック"/>
                <a:cs typeface="Calibri"/>
              </a:rPr>
              <a:t>3　</a:t>
            </a:r>
            <a:r>
              <a:rPr lang="ja-JP">
                <a:solidFill>
                  <a:srgbClr val="000000"/>
                </a:solidFill>
                <a:latin typeface="Calibri"/>
                <a:ea typeface="游ゴシック"/>
                <a:cs typeface="Calibri"/>
              </a:rPr>
              <a:t>響きが遠くまでよく届いているかのような響きになった（特に女声側）。四声での和声も合わせやすくなっている。</a:t>
            </a:r>
          </a:p>
        </p:txBody>
      </p:sp>
    </p:spTree>
    <p:extLst>
      <p:ext uri="{BB962C8B-B14F-4D97-AF65-F5344CB8AC3E}">
        <p14:creationId xmlns:p14="http://schemas.microsoft.com/office/powerpoint/2010/main" val="2805711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C1F30-60B1-B64A-BC4A-9FDDCB32C12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BA03572-9CCF-416E-DE53-8F9F4E1F3F12}"/>
              </a:ext>
            </a:extLst>
          </p:cNvPr>
          <p:cNvSpPr txBox="1"/>
          <p:nvPr/>
        </p:nvSpPr>
        <p:spPr>
          <a:xfrm>
            <a:off x="538914" y="714375"/>
            <a:ext cx="11016414"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音場D</a:t>
            </a:r>
          </a:p>
          <a:p>
            <a:r>
              <a:rPr lang="ja-JP">
                <a:solidFill>
                  <a:srgbClr val="FF0000"/>
                </a:solidFill>
                <a:latin typeface="游ゴシック"/>
                <a:ea typeface="游ゴシック"/>
                <a:cs typeface="Calibri"/>
              </a:rPr>
              <a:t>S3　</a:t>
            </a:r>
            <a:r>
              <a:rPr lang="ja-JP">
                <a:solidFill>
                  <a:srgbClr val="FF0000"/>
                </a:solidFill>
                <a:latin typeface="Calibri"/>
                <a:ea typeface="游ゴシック"/>
                <a:cs typeface="Calibri"/>
              </a:rPr>
              <a:t>空間があまり響いてないように感じた。高音は響いても自分の真正面に返ってくるような印象。</a:t>
            </a:r>
          </a:p>
          <a:p>
            <a:r>
              <a:rPr lang="ja-JP">
                <a:latin typeface="游ゴシック"/>
                <a:ea typeface="游ゴシック"/>
                <a:cs typeface="Calibri"/>
              </a:rPr>
              <a:t>S4　</a:t>
            </a:r>
            <a:r>
              <a:rPr lang="ja-JP">
                <a:latin typeface="Calibri"/>
                <a:ea typeface="游ゴシック"/>
                <a:cs typeface="Calibri"/>
              </a:rPr>
              <a:t>基準音場より他パートの人の声が届きにくく感じ、アンサンブルでの音のまとまりが減ったと思う。</a:t>
            </a:r>
          </a:p>
          <a:p>
            <a:r>
              <a:rPr lang="ja-JP">
                <a:solidFill>
                  <a:srgbClr val="FF0000"/>
                </a:solidFill>
                <a:latin typeface="游ゴシック"/>
                <a:ea typeface="游ゴシック"/>
                <a:cs typeface="Calibri"/>
              </a:rPr>
              <a:t>A2　</a:t>
            </a:r>
            <a:r>
              <a:rPr lang="ja-JP">
                <a:solidFill>
                  <a:srgbClr val="FF0000"/>
                </a:solidFill>
                <a:latin typeface="Calibri"/>
                <a:ea typeface="游ゴシック"/>
                <a:cs typeface="Calibri"/>
              </a:rPr>
              <a:t>パターン１（EF）よりは歌いやすかったが、小さいホールで演奏している感じがした。</a:t>
            </a:r>
          </a:p>
          <a:p>
            <a:r>
              <a:rPr lang="ja-JP">
                <a:latin typeface="游ゴシック"/>
                <a:ea typeface="游ゴシック"/>
                <a:cs typeface="Calibri"/>
              </a:rPr>
              <a:t>B3　</a:t>
            </a:r>
            <a:r>
              <a:rPr lang="ja-JP">
                <a:latin typeface="Calibri"/>
                <a:ea typeface="游ゴシック"/>
                <a:cs typeface="Calibri"/>
              </a:rPr>
              <a:t>吸音材に囲まれて歌う感覚に近かった。</a:t>
            </a:r>
          </a:p>
          <a:p>
            <a:endParaRPr lang="ja-JP" altLang="en-US">
              <a:latin typeface="Calibri"/>
              <a:ea typeface="游ゴシック"/>
              <a:cs typeface="Calibri"/>
            </a:endParaRPr>
          </a:p>
          <a:p>
            <a:r>
              <a:rPr lang="ja-JP">
                <a:solidFill>
                  <a:srgbClr val="FF0000"/>
                </a:solidFill>
                <a:latin typeface="游ゴシック"/>
                <a:ea typeface="游ゴシック"/>
                <a:cs typeface="Calibri"/>
              </a:rPr>
              <a:t>A4　</a:t>
            </a:r>
            <a:r>
              <a:rPr lang="ja-JP">
                <a:solidFill>
                  <a:srgbClr val="FF0000"/>
                </a:solidFill>
                <a:latin typeface="Calibri"/>
                <a:ea typeface="游ゴシック"/>
                <a:cs typeface="Calibri"/>
              </a:rPr>
              <a:t>バスの音が明らかに聞こえにくく感じました。倍音がきこえないような感覚がありました。</a:t>
            </a:r>
          </a:p>
          <a:p>
            <a:r>
              <a:rPr lang="ja-JP">
                <a:solidFill>
                  <a:srgbClr val="FF0000"/>
                </a:solidFill>
                <a:latin typeface="游ゴシック"/>
                <a:ea typeface="游ゴシック"/>
                <a:cs typeface="Calibri"/>
              </a:rPr>
              <a:t>S1</a:t>
            </a:r>
          </a:p>
          <a:p>
            <a:r>
              <a:rPr lang="ja-JP">
                <a:solidFill>
                  <a:srgbClr val="FF0000"/>
                </a:solidFill>
                <a:ea typeface="游ゴシック"/>
                <a:cs typeface="Calibri"/>
              </a:rPr>
              <a:t>S7　</a:t>
            </a:r>
            <a:r>
              <a:rPr lang="ja-JP">
                <a:solidFill>
                  <a:srgbClr val="FF0000"/>
                </a:solidFill>
                <a:latin typeface="Calibri"/>
                <a:ea typeface="游ゴシック"/>
                <a:cs typeface="Calibri"/>
              </a:rPr>
              <a:t>響きよりも実際に聴こえてくる他パートの声がよく（強く）聴こえた。</a:t>
            </a:r>
          </a:p>
          <a:p>
            <a:r>
              <a:rPr lang="ja-JP">
                <a:solidFill>
                  <a:srgbClr val="FF0000"/>
                </a:solidFill>
                <a:ea typeface="游ゴシック"/>
                <a:cs typeface="Calibri"/>
              </a:rPr>
              <a:t>A3　</a:t>
            </a:r>
            <a:r>
              <a:rPr lang="ja-JP">
                <a:solidFill>
                  <a:srgbClr val="FF0000"/>
                </a:solidFill>
                <a:latin typeface="Calibri"/>
                <a:ea typeface="游ゴシック"/>
                <a:cs typeface="Calibri"/>
              </a:rPr>
              <a:t>音を切ってからの響きの残り具合がホールっぽかった。</a:t>
            </a:r>
          </a:p>
          <a:p>
            <a:r>
              <a:rPr lang="ja-JP">
                <a:solidFill>
                  <a:srgbClr val="000000"/>
                </a:solidFill>
                <a:ea typeface="游ゴシック"/>
                <a:cs typeface="Calibri"/>
              </a:rPr>
              <a:t>A5　</a:t>
            </a:r>
            <a:r>
              <a:rPr lang="ja-JP">
                <a:solidFill>
                  <a:srgbClr val="000000"/>
                </a:solidFill>
                <a:latin typeface="Calibri"/>
                <a:ea typeface="游ゴシック"/>
                <a:cs typeface="Calibri"/>
              </a:rPr>
              <a:t>他の人の音がきこえた。のばすのが上手くできた</a:t>
            </a:r>
          </a:p>
          <a:p>
            <a:r>
              <a:rPr lang="ja-JP">
                <a:solidFill>
                  <a:srgbClr val="000000"/>
                </a:solidFill>
                <a:ea typeface="游ゴシック"/>
                <a:cs typeface="Calibri"/>
              </a:rPr>
              <a:t>A6　</a:t>
            </a:r>
            <a:r>
              <a:rPr lang="ja-JP">
                <a:solidFill>
                  <a:srgbClr val="000000"/>
                </a:solidFill>
                <a:latin typeface="Calibri"/>
                <a:ea typeface="游ゴシック"/>
                <a:cs typeface="Calibri"/>
              </a:rPr>
              <a:t>空間が上に広くなったような印象でした。</a:t>
            </a:r>
          </a:p>
          <a:p>
            <a:r>
              <a:rPr lang="ja-JP">
                <a:latin typeface="游ゴシック"/>
                <a:ea typeface="游ゴシック"/>
                <a:cs typeface="Calibri"/>
              </a:rPr>
              <a:t>T1　</a:t>
            </a:r>
            <a:r>
              <a:rPr lang="ja-JP">
                <a:latin typeface="Calibri"/>
                <a:ea typeface="游ゴシック"/>
                <a:cs typeface="Calibri"/>
              </a:rPr>
              <a:t>他者の声がよく聞こえたことで演奏がしやすくなった気がした。響きの具合が心地よかった。</a:t>
            </a:r>
          </a:p>
          <a:p>
            <a:r>
              <a:rPr lang="ja-JP">
                <a:latin typeface="游ゴシック"/>
                <a:ea typeface="游ゴシック"/>
                <a:cs typeface="Calibri"/>
              </a:rPr>
              <a:t>T3　</a:t>
            </a:r>
            <a:r>
              <a:rPr lang="ja-JP">
                <a:latin typeface="Calibri"/>
                <a:ea typeface="游ゴシック"/>
                <a:cs typeface="Calibri"/>
              </a:rPr>
              <a:t>自他ともに周囲からの反響をよく聴くことができ、遠くに響いてゆく感覚もある。かなり歌い手にとってはありがたい環境。</a:t>
            </a:r>
            <a:endParaRPr lang="en-US" altLang="ja-JP">
              <a:latin typeface="Calibri"/>
              <a:ea typeface="Meiryo UI"/>
              <a:cs typeface="Calibri"/>
            </a:endParaRPr>
          </a:p>
          <a:p>
            <a:r>
              <a:rPr lang="ja-JP">
                <a:latin typeface="游ゴシック"/>
                <a:ea typeface="游ゴシック"/>
                <a:cs typeface="Calibri"/>
              </a:rPr>
              <a:t>T4　</a:t>
            </a:r>
            <a:r>
              <a:rPr lang="ja-JP">
                <a:latin typeface="Calibri"/>
                <a:ea typeface="游ゴシック"/>
                <a:cs typeface="Calibri"/>
              </a:rPr>
              <a:t>高音が返ってくる感じがした。ちょっといいホール</a:t>
            </a:r>
          </a:p>
          <a:p>
            <a:r>
              <a:rPr lang="ja-JP">
                <a:latin typeface="游ゴシック"/>
                <a:ea typeface="游ゴシック"/>
                <a:cs typeface="Calibri"/>
              </a:rPr>
              <a:t>T6　</a:t>
            </a:r>
            <a:r>
              <a:rPr lang="ja-JP">
                <a:latin typeface="Calibri"/>
                <a:ea typeface="游ゴシック"/>
                <a:cs typeface="Calibri"/>
              </a:rPr>
              <a:t>後者は前者よりムダ（？）な響きがないような印象。</a:t>
            </a:r>
          </a:p>
          <a:p>
            <a:r>
              <a:rPr lang="ja-JP">
                <a:latin typeface="游ゴシック"/>
                <a:ea typeface="游ゴシック"/>
                <a:cs typeface="Calibri"/>
              </a:rPr>
              <a:t>B7　</a:t>
            </a:r>
            <a:r>
              <a:rPr lang="ja-JP">
                <a:latin typeface="Calibri"/>
                <a:cs typeface="Calibri"/>
              </a:rPr>
              <a:t>基準の環境の方が、近いパートの人の声が聴こえやすいように感じた。</a:t>
            </a:r>
            <a:endParaRPr lang="ja-JP"/>
          </a:p>
        </p:txBody>
      </p:sp>
    </p:spTree>
    <p:extLst>
      <p:ext uri="{BB962C8B-B14F-4D97-AF65-F5344CB8AC3E}">
        <p14:creationId xmlns:p14="http://schemas.microsoft.com/office/powerpoint/2010/main" val="1887498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散布図&#10;&#10;自動的に生成された説明">
            <a:extLst>
              <a:ext uri="{FF2B5EF4-FFF2-40B4-BE49-F238E27FC236}">
                <a16:creationId xmlns:a16="http://schemas.microsoft.com/office/drawing/2014/main" id="{820630B5-38E4-D6DA-5891-36176940BE3F}"/>
              </a:ext>
            </a:extLst>
          </p:cNvPr>
          <p:cNvPicPr>
            <a:picLocks noChangeAspect="1"/>
          </p:cNvPicPr>
          <p:nvPr/>
        </p:nvPicPr>
        <p:blipFill rotWithShape="1">
          <a:blip r:embed="rId2"/>
          <a:srcRect l="630" r="566"/>
          <a:stretch/>
        </p:blipFill>
        <p:spPr>
          <a:xfrm>
            <a:off x="327938" y="557189"/>
            <a:ext cx="5674893" cy="5743618"/>
          </a:xfrm>
          <a:prstGeom prst="rect">
            <a:avLst/>
          </a:prstGeom>
        </p:spPr>
      </p:pic>
      <p:pic>
        <p:nvPicPr>
          <p:cNvPr id="6" name="図 5" descr="グラフ, 散布図&#10;&#10;自動的に生成された説明">
            <a:extLst>
              <a:ext uri="{FF2B5EF4-FFF2-40B4-BE49-F238E27FC236}">
                <a16:creationId xmlns:a16="http://schemas.microsoft.com/office/drawing/2014/main" id="{5D38D987-722A-38D1-2BDF-391814476BCC}"/>
              </a:ext>
            </a:extLst>
          </p:cNvPr>
          <p:cNvPicPr>
            <a:picLocks noChangeAspect="1"/>
          </p:cNvPicPr>
          <p:nvPr/>
        </p:nvPicPr>
        <p:blipFill rotWithShape="1">
          <a:blip r:embed="rId3"/>
          <a:srcRect l="624" r="680"/>
          <a:stretch/>
        </p:blipFill>
        <p:spPr>
          <a:xfrm>
            <a:off x="6195378" y="557189"/>
            <a:ext cx="5668684" cy="5743618"/>
          </a:xfrm>
          <a:prstGeom prst="rect">
            <a:avLst/>
          </a:prstGeom>
        </p:spPr>
      </p:pic>
      <p:sp>
        <p:nvSpPr>
          <p:cNvPr id="7" name="テキスト ボックス 6">
            <a:extLst>
              <a:ext uri="{FF2B5EF4-FFF2-40B4-BE49-F238E27FC236}">
                <a16:creationId xmlns:a16="http://schemas.microsoft.com/office/drawing/2014/main" id="{38B9996C-C3B7-9D6F-F93A-8A6A8C0479AA}"/>
              </a:ext>
            </a:extLst>
          </p:cNvPr>
          <p:cNvSpPr txBox="1"/>
          <p:nvPr/>
        </p:nvSpPr>
        <p:spPr>
          <a:xfrm>
            <a:off x="2903381" y="93928"/>
            <a:ext cx="6379029" cy="369332"/>
          </a:xfrm>
          <a:prstGeom prst="rect">
            <a:avLst/>
          </a:prstGeom>
          <a:noFill/>
        </p:spPr>
        <p:txBody>
          <a:bodyPr wrap="square" rtlCol="0" anchor="ctr">
            <a:spAutoFit/>
          </a:bodyPr>
          <a:lstStyle/>
          <a:p>
            <a:pPr algn="ctr"/>
            <a:r>
              <a:rPr lang="ja-JP" altLang="en-US"/>
              <a:t>包まれる</a:t>
            </a:r>
            <a:r>
              <a:rPr kumimoji="1" lang="ja-JP" altLang="en-US"/>
              <a:t>感じ</a:t>
            </a:r>
          </a:p>
        </p:txBody>
      </p:sp>
      <p:sp>
        <p:nvSpPr>
          <p:cNvPr id="24" name="正方形/長方形 23">
            <a:extLst>
              <a:ext uri="{FF2B5EF4-FFF2-40B4-BE49-F238E27FC236}">
                <a16:creationId xmlns:a16="http://schemas.microsoft.com/office/drawing/2014/main" id="{F657E308-734E-21E7-864B-D0165B678830}"/>
              </a:ext>
            </a:extLst>
          </p:cNvPr>
          <p:cNvSpPr/>
          <p:nvPr/>
        </p:nvSpPr>
        <p:spPr>
          <a:xfrm>
            <a:off x="1099454" y="979713"/>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4F081168-4118-5294-7532-1813D6D4838D}"/>
              </a:ext>
            </a:extLst>
          </p:cNvPr>
          <p:cNvSpPr/>
          <p:nvPr/>
        </p:nvSpPr>
        <p:spPr>
          <a:xfrm>
            <a:off x="1099454" y="4397825"/>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3ED68747-0D15-C1A6-46EB-C5F4A2A26984}"/>
              </a:ext>
            </a:extLst>
          </p:cNvPr>
          <p:cNvSpPr/>
          <p:nvPr/>
        </p:nvSpPr>
        <p:spPr>
          <a:xfrm>
            <a:off x="4517571" y="979713"/>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259C65B5-E0C5-616C-76B0-E1FB02A6E70F}"/>
              </a:ext>
            </a:extLst>
          </p:cNvPr>
          <p:cNvSpPr/>
          <p:nvPr/>
        </p:nvSpPr>
        <p:spPr>
          <a:xfrm>
            <a:off x="4517571" y="4397825"/>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2ADB3185-4CE2-EB39-3258-861ED25B2683}"/>
              </a:ext>
            </a:extLst>
          </p:cNvPr>
          <p:cNvSpPr/>
          <p:nvPr/>
        </p:nvSpPr>
        <p:spPr>
          <a:xfrm>
            <a:off x="2469188" y="2373086"/>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59094E44-0E09-7F9B-DC3E-8A5B7CE427A3}"/>
              </a:ext>
            </a:extLst>
          </p:cNvPr>
          <p:cNvSpPr/>
          <p:nvPr/>
        </p:nvSpPr>
        <p:spPr>
          <a:xfrm>
            <a:off x="2469188" y="979713"/>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646E50D4-2107-F6B6-A7F8-C700CC314942}"/>
              </a:ext>
            </a:extLst>
          </p:cNvPr>
          <p:cNvSpPr/>
          <p:nvPr/>
        </p:nvSpPr>
        <p:spPr>
          <a:xfrm>
            <a:off x="2469188" y="4397826"/>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44DA23C2-4D57-1D1E-3314-494616395E30}"/>
              </a:ext>
            </a:extLst>
          </p:cNvPr>
          <p:cNvSpPr/>
          <p:nvPr/>
        </p:nvSpPr>
        <p:spPr>
          <a:xfrm rot="5400000">
            <a:off x="4174672" y="2715986"/>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80456019-2B5E-94BA-C392-A36F05768E67}"/>
              </a:ext>
            </a:extLst>
          </p:cNvPr>
          <p:cNvSpPr/>
          <p:nvPr/>
        </p:nvSpPr>
        <p:spPr>
          <a:xfrm rot="5400000">
            <a:off x="772884" y="2699656"/>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CE7FD467-BF60-B687-0BAE-9BAE5B787706}"/>
              </a:ext>
            </a:extLst>
          </p:cNvPr>
          <p:cNvSpPr/>
          <p:nvPr/>
        </p:nvSpPr>
        <p:spPr>
          <a:xfrm>
            <a:off x="7004650" y="990597"/>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1FCCAEEE-2DDD-9ED0-209D-205135A402E2}"/>
              </a:ext>
            </a:extLst>
          </p:cNvPr>
          <p:cNvSpPr/>
          <p:nvPr/>
        </p:nvSpPr>
        <p:spPr>
          <a:xfrm>
            <a:off x="7004650" y="4408709"/>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0C66C696-307E-2B97-98A8-DDAE2E0F57D1}"/>
              </a:ext>
            </a:extLst>
          </p:cNvPr>
          <p:cNvSpPr/>
          <p:nvPr/>
        </p:nvSpPr>
        <p:spPr>
          <a:xfrm>
            <a:off x="10422767" y="990597"/>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23D8BD55-DC10-0F7A-2BBB-8FACCA52424C}"/>
              </a:ext>
            </a:extLst>
          </p:cNvPr>
          <p:cNvSpPr/>
          <p:nvPr/>
        </p:nvSpPr>
        <p:spPr>
          <a:xfrm>
            <a:off x="10422767" y="4408709"/>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8CB08E03-BF28-FA37-8B4E-BCD51E2DC1DD}"/>
              </a:ext>
            </a:extLst>
          </p:cNvPr>
          <p:cNvSpPr/>
          <p:nvPr/>
        </p:nvSpPr>
        <p:spPr>
          <a:xfrm>
            <a:off x="8374384" y="2383970"/>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8A0DB722-D7E5-0F4C-FD76-14A8654D3FDD}"/>
              </a:ext>
            </a:extLst>
          </p:cNvPr>
          <p:cNvSpPr/>
          <p:nvPr/>
        </p:nvSpPr>
        <p:spPr>
          <a:xfrm>
            <a:off x="8374384" y="990597"/>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8EF53782-0ED9-547B-E87B-57CA27F19DAB}"/>
              </a:ext>
            </a:extLst>
          </p:cNvPr>
          <p:cNvSpPr/>
          <p:nvPr/>
        </p:nvSpPr>
        <p:spPr>
          <a:xfrm>
            <a:off x="8374384" y="4408710"/>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F3942D35-067B-C1C6-8E2F-9831C6E4F68F}"/>
              </a:ext>
            </a:extLst>
          </p:cNvPr>
          <p:cNvSpPr/>
          <p:nvPr/>
        </p:nvSpPr>
        <p:spPr>
          <a:xfrm rot="5400000">
            <a:off x="10079868" y="2726870"/>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AF604697-71F0-CB3C-A552-41980C4AFD25}"/>
              </a:ext>
            </a:extLst>
          </p:cNvPr>
          <p:cNvSpPr/>
          <p:nvPr/>
        </p:nvSpPr>
        <p:spPr>
          <a:xfrm rot="5400000">
            <a:off x="6678080" y="2710540"/>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47081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3DEC3-C909-EB57-1FB0-0C48FA90615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34ADD0D-DD15-0D68-5744-38F1B50BA3A8}"/>
              </a:ext>
            </a:extLst>
          </p:cNvPr>
          <p:cNvSpPr txBox="1"/>
          <p:nvPr/>
        </p:nvSpPr>
        <p:spPr>
          <a:xfrm>
            <a:off x="538914" y="714375"/>
            <a:ext cx="11016414"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音場A</a:t>
            </a:r>
          </a:p>
          <a:p>
            <a:r>
              <a:rPr lang="en-US" altLang="ja-JP">
                <a:solidFill>
                  <a:srgbClr val="000000"/>
                </a:solidFill>
                <a:latin typeface="游ゴシック"/>
                <a:ea typeface="游ゴシック"/>
                <a:cs typeface="Calibri"/>
              </a:rPr>
              <a:t>T8</a:t>
            </a:r>
            <a:r>
              <a:rPr lang="ja-JP" altLang="en-US">
                <a:solidFill>
                  <a:srgbClr val="000000"/>
                </a:solidFill>
                <a:latin typeface="游ゴシック"/>
                <a:ea typeface="游ゴシック"/>
                <a:cs typeface="Calibri"/>
              </a:rPr>
              <a:t>　</a:t>
            </a:r>
            <a:r>
              <a:rPr lang="ja-JP" altLang="en-US">
                <a:solidFill>
                  <a:srgbClr val="000000"/>
                </a:solidFill>
                <a:latin typeface="Calibri"/>
                <a:ea typeface="游ゴシック"/>
                <a:cs typeface="Calibri"/>
              </a:rPr>
              <a:t>広くて響かないけど客席では響いてるだろうな～みたいなホールのイメージ</a:t>
            </a:r>
          </a:p>
          <a:p>
            <a:r>
              <a:rPr lang="en-US" altLang="ja-JP">
                <a:solidFill>
                  <a:srgbClr val="FF0000"/>
                </a:solidFill>
                <a:latin typeface="游ゴシック"/>
                <a:ea typeface="游ゴシック"/>
                <a:cs typeface="Calibri"/>
              </a:rPr>
              <a:t>B2</a:t>
            </a:r>
            <a:r>
              <a:rPr lang="ja-JP" altLang="en-US">
                <a:solidFill>
                  <a:srgbClr val="FF0000"/>
                </a:solidFill>
                <a:latin typeface="游ゴシック"/>
                <a:ea typeface="游ゴシック"/>
                <a:cs typeface="Calibri"/>
              </a:rPr>
              <a:t>　</a:t>
            </a:r>
            <a:r>
              <a:rPr lang="ja-JP" altLang="en-US">
                <a:solidFill>
                  <a:srgbClr val="FF0000"/>
                </a:solidFill>
                <a:latin typeface="Calibri"/>
                <a:ea typeface="游ゴシック"/>
                <a:cs typeface="Calibri"/>
              </a:rPr>
              <a:t>音が分離して感じたので、注意を向ければ他のどのパートも取り出して聴くことができると感じました。</a:t>
            </a:r>
          </a:p>
          <a:p>
            <a:r>
              <a:rPr lang="en-US" altLang="ja-JP">
                <a:solidFill>
                  <a:srgbClr val="FF0000"/>
                </a:solidFill>
                <a:latin typeface="游ゴシック"/>
                <a:ea typeface="游ゴシック"/>
                <a:cs typeface="Calibri"/>
              </a:rPr>
              <a:t>A2</a:t>
            </a:r>
            <a:r>
              <a:rPr lang="ja-JP" altLang="en-US">
                <a:solidFill>
                  <a:srgbClr val="FF0000"/>
                </a:solidFill>
                <a:latin typeface="游ゴシック"/>
                <a:ea typeface="游ゴシック"/>
                <a:cs typeface="Calibri"/>
              </a:rPr>
              <a:t>　</a:t>
            </a:r>
            <a:r>
              <a:rPr lang="ja-JP" altLang="en-US">
                <a:solidFill>
                  <a:srgbClr val="FF0000"/>
                </a:solidFill>
                <a:latin typeface="Calibri"/>
                <a:ea typeface="游ゴシック"/>
                <a:cs typeface="Calibri"/>
              </a:rPr>
              <a:t>全体的に響きが減った気がした。こぢんまりした感じがした、</a:t>
            </a:r>
          </a:p>
          <a:p>
            <a:endParaRPr lang="ja-JP">
              <a:solidFill>
                <a:srgbClr val="000000"/>
              </a:solidFill>
              <a:latin typeface="Calibri"/>
              <a:ea typeface="游ゴシック"/>
              <a:cs typeface="Calibri"/>
            </a:endParaRPr>
          </a:p>
          <a:p>
            <a:r>
              <a:rPr lang="ja-JP">
                <a:solidFill>
                  <a:srgbClr val="FF0000"/>
                </a:solidFill>
                <a:latin typeface="游ゴシック"/>
                <a:ea typeface="游ゴシック"/>
                <a:cs typeface="Calibri"/>
              </a:rPr>
              <a:t>A4　</a:t>
            </a:r>
            <a:r>
              <a:rPr lang="ja-JP">
                <a:solidFill>
                  <a:srgbClr val="FF0000"/>
                </a:solidFill>
                <a:latin typeface="Calibri"/>
                <a:ea typeface="游ゴシック"/>
                <a:cs typeface="Calibri"/>
              </a:rPr>
              <a:t>４つの中で一番知らない感じの響き方でした。フレーズ末の残響についてはそんなにつよいと感じませんでした。</a:t>
            </a:r>
          </a:p>
          <a:p>
            <a:r>
              <a:rPr lang="ja-JP">
                <a:solidFill>
                  <a:srgbClr val="FF0000"/>
                </a:solidFill>
                <a:latin typeface="游ゴシック"/>
                <a:ea typeface="游ゴシック"/>
                <a:cs typeface="Calibri"/>
              </a:rPr>
              <a:t>B8　</a:t>
            </a:r>
            <a:r>
              <a:rPr lang="ja-JP">
                <a:solidFill>
                  <a:srgbClr val="FF0000"/>
                </a:solidFill>
                <a:latin typeface="Calibri"/>
                <a:ea typeface="游ゴシック"/>
                <a:cs typeface="Calibri"/>
              </a:rPr>
              <a:t>基準と比べて、響きの濃度がうすまって代わりに客席方向の奥行が足された感じ。自分の声もある程度把握でき、周りの人の声も聴こえるが、響きが発散ぎみで、焦点を合わせずらく、アンサンブルや強弱の設定はしづらくなった。演奏もうまくいかなかったと思う。</a:t>
            </a:r>
          </a:p>
          <a:p>
            <a:r>
              <a:rPr lang="ja-JP">
                <a:solidFill>
                  <a:srgbClr val="FF0000"/>
                </a:solidFill>
                <a:latin typeface="游ゴシック"/>
                <a:ea typeface="游ゴシック"/>
                <a:cs typeface="Calibri"/>
              </a:rPr>
              <a:t>S3　</a:t>
            </a:r>
            <a:r>
              <a:rPr lang="ja-JP">
                <a:solidFill>
                  <a:srgbClr val="FF0000"/>
                </a:solidFill>
                <a:latin typeface="Calibri"/>
                <a:ea typeface="游ゴシック"/>
                <a:cs typeface="Calibri"/>
              </a:rPr>
              <a:t>響くところが遠く感じたが、遠いところから戻ってくる聴こえ方に感じた。（図）</a:t>
            </a:r>
          </a:p>
          <a:p>
            <a:r>
              <a:rPr lang="ja-JP">
                <a:latin typeface="游ゴシック"/>
                <a:ea typeface="游ゴシック"/>
                <a:cs typeface="Calibri"/>
              </a:rPr>
              <a:t>S6　</a:t>
            </a:r>
            <a:r>
              <a:rPr lang="ja-JP">
                <a:latin typeface="Calibri"/>
                <a:ea typeface="游ゴシック"/>
                <a:cs typeface="Calibri"/>
              </a:rPr>
              <a:t>深みが感じられた。</a:t>
            </a:r>
          </a:p>
          <a:p>
            <a:r>
              <a:rPr lang="ja-JP">
                <a:solidFill>
                  <a:srgbClr val="FF0000"/>
                </a:solidFill>
                <a:latin typeface="游ゴシック"/>
                <a:ea typeface="游ゴシック"/>
                <a:cs typeface="Calibri"/>
              </a:rPr>
              <a:t>S7　</a:t>
            </a:r>
            <a:r>
              <a:rPr lang="ja-JP">
                <a:solidFill>
                  <a:srgbClr val="FF0000"/>
                </a:solidFill>
                <a:latin typeface="Calibri"/>
                <a:ea typeface="游ゴシック"/>
                <a:cs typeface="Calibri"/>
              </a:rPr>
              <a:t>うまい気になれた。</a:t>
            </a:r>
            <a:endParaRPr lang="en-US" altLang="ja-JP">
              <a:solidFill>
                <a:srgbClr val="FF0000"/>
              </a:solidFill>
              <a:latin typeface="Calibri"/>
              <a:ea typeface="Meiryo UI"/>
              <a:cs typeface="Calibri"/>
            </a:endParaRPr>
          </a:p>
          <a:p>
            <a:r>
              <a:rPr lang="ja-JP">
                <a:latin typeface="游ゴシック"/>
                <a:ea typeface="游ゴシック"/>
                <a:cs typeface="Calibri"/>
              </a:rPr>
              <a:t>A5　</a:t>
            </a:r>
            <a:r>
              <a:rPr lang="ja-JP">
                <a:latin typeface="Calibri"/>
                <a:ea typeface="游ゴシック"/>
                <a:cs typeface="Calibri"/>
              </a:rPr>
              <a:t>教会みたいに響きがはんきょうしてボワーンとなるかんじがした。自分の声はあまりきこえない。</a:t>
            </a:r>
          </a:p>
          <a:p>
            <a:r>
              <a:rPr lang="ja-JP">
                <a:latin typeface="游ゴシック"/>
                <a:ea typeface="游ゴシック"/>
                <a:cs typeface="Calibri"/>
              </a:rPr>
              <a:t>T7　</a:t>
            </a:r>
            <a:r>
              <a:rPr lang="ja-JP">
                <a:latin typeface="Calibri"/>
                <a:ea typeface="游ゴシック"/>
                <a:cs typeface="Calibri"/>
              </a:rPr>
              <a:t>響きがよくて、歌いやすく感じた。</a:t>
            </a:r>
          </a:p>
          <a:p>
            <a:r>
              <a:rPr lang="ja-JP">
                <a:latin typeface="游ゴシック"/>
                <a:ea typeface="游ゴシック"/>
                <a:cs typeface="Calibri"/>
              </a:rPr>
              <a:t>B7　</a:t>
            </a:r>
            <a:r>
              <a:rPr lang="ja-JP">
                <a:latin typeface="Calibri"/>
                <a:ea typeface="游ゴシック"/>
                <a:cs typeface="Calibri"/>
              </a:rPr>
              <a:t>リバーブが強かった。曲によってはこの環境の方が歌いやすいということはありそう（この曲には合わない環境だと思った）。</a:t>
            </a:r>
          </a:p>
        </p:txBody>
      </p:sp>
    </p:spTree>
    <p:extLst>
      <p:ext uri="{BB962C8B-B14F-4D97-AF65-F5344CB8AC3E}">
        <p14:creationId xmlns:p14="http://schemas.microsoft.com/office/powerpoint/2010/main" val="1179733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632E4-E125-1DDC-2CFD-C2630E734B2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828F72E-BC88-AA42-36C6-867483AE77FF}"/>
              </a:ext>
            </a:extLst>
          </p:cNvPr>
          <p:cNvSpPr txBox="1"/>
          <p:nvPr/>
        </p:nvSpPr>
        <p:spPr>
          <a:xfrm>
            <a:off x="538914" y="714375"/>
            <a:ext cx="1101641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音場B</a:t>
            </a:r>
          </a:p>
          <a:p>
            <a:r>
              <a:rPr lang="en-US" altLang="ja-JP">
                <a:solidFill>
                  <a:srgbClr val="000000"/>
                </a:solidFill>
                <a:latin typeface="游ゴシック"/>
                <a:ea typeface="游ゴシック"/>
                <a:cs typeface="Calibri"/>
              </a:rPr>
              <a:t>A5</a:t>
            </a:r>
            <a:r>
              <a:rPr lang="ja-JP" altLang="en-US">
                <a:solidFill>
                  <a:srgbClr val="000000"/>
                </a:solidFill>
                <a:latin typeface="游ゴシック"/>
                <a:ea typeface="游ゴシック"/>
                <a:cs typeface="Calibri"/>
              </a:rPr>
              <a:t>　</a:t>
            </a:r>
            <a:r>
              <a:rPr lang="ja-JP" altLang="en-US">
                <a:solidFill>
                  <a:srgbClr val="000000"/>
                </a:solidFill>
                <a:latin typeface="Calibri"/>
                <a:ea typeface="游ゴシック"/>
                <a:cs typeface="Calibri"/>
              </a:rPr>
              <a:t>自分に返ってくるというより、遠くで響いてるかんじがした。</a:t>
            </a:r>
            <a:endParaRPr lang="ja-JP">
              <a:solidFill>
                <a:srgbClr val="000000"/>
              </a:solidFill>
              <a:latin typeface="Calibri"/>
              <a:ea typeface="游ゴシック"/>
              <a:cs typeface="Calibri"/>
            </a:endParaRPr>
          </a:p>
          <a:p>
            <a:r>
              <a:rPr lang="en-US" altLang="ja-JP">
                <a:solidFill>
                  <a:srgbClr val="000000"/>
                </a:solidFill>
                <a:latin typeface="游ゴシック"/>
                <a:ea typeface="游ゴシック"/>
                <a:cs typeface="Calibri"/>
              </a:rPr>
              <a:t>S4</a:t>
            </a:r>
            <a:r>
              <a:rPr lang="ja-JP" altLang="en-US">
                <a:solidFill>
                  <a:srgbClr val="000000"/>
                </a:solidFill>
                <a:latin typeface="游ゴシック"/>
                <a:ea typeface="游ゴシック"/>
                <a:cs typeface="Calibri"/>
              </a:rPr>
              <a:t>　</a:t>
            </a:r>
            <a:r>
              <a:rPr lang="ja-JP" altLang="en-US">
                <a:solidFill>
                  <a:srgbClr val="000000"/>
                </a:solidFill>
                <a:latin typeface="Calibri"/>
                <a:ea typeface="游ゴシック"/>
                <a:cs typeface="Calibri"/>
              </a:rPr>
              <a:t>響きがのりにくくなったように感じた。低音の響きが少ないホールで歌った時と似てる印象。</a:t>
            </a:r>
            <a:endParaRPr lang="ja-JP"/>
          </a:p>
          <a:p>
            <a:r>
              <a:rPr lang="ja-JP">
                <a:solidFill>
                  <a:srgbClr val="FF0000"/>
                </a:solidFill>
                <a:latin typeface="游ゴシック"/>
                <a:ea typeface="游ゴシック"/>
                <a:cs typeface="Calibri"/>
              </a:rPr>
              <a:t>A4　</a:t>
            </a:r>
            <a:r>
              <a:rPr lang="ja-JP">
                <a:solidFill>
                  <a:srgbClr val="FF0000"/>
                </a:solidFill>
                <a:latin typeface="Calibri"/>
                <a:ea typeface="游ゴシック"/>
                <a:cs typeface="Calibri"/>
              </a:rPr>
              <a:t>響きが明るい印象を受けました。</a:t>
            </a:r>
          </a:p>
          <a:p>
            <a:r>
              <a:rPr lang="ja-JP">
                <a:solidFill>
                  <a:srgbClr val="000000"/>
                </a:solidFill>
                <a:latin typeface="游ゴシック"/>
                <a:ea typeface="游ゴシック"/>
                <a:cs typeface="Calibri"/>
              </a:rPr>
              <a:t>A7　</a:t>
            </a:r>
            <a:r>
              <a:rPr lang="ja-JP">
                <a:solidFill>
                  <a:srgbClr val="000000"/>
                </a:solidFill>
                <a:latin typeface="Calibri"/>
                <a:ea typeface="游ゴシック"/>
                <a:cs typeface="Calibri"/>
              </a:rPr>
              <a:t>後半は音がペタッとする印象を受けた。</a:t>
            </a:r>
            <a:endParaRPr lang="ja-JP"/>
          </a:p>
          <a:p>
            <a:r>
              <a:rPr lang="en-US" altLang="ja-JP">
                <a:solidFill>
                  <a:srgbClr val="000000"/>
                </a:solidFill>
                <a:latin typeface="游ゴシック"/>
                <a:ea typeface="游ゴシック"/>
                <a:cs typeface="Calibri"/>
              </a:rPr>
              <a:t>T2</a:t>
            </a:r>
            <a:r>
              <a:rPr lang="ja-JP" altLang="en-US">
                <a:solidFill>
                  <a:srgbClr val="000000"/>
                </a:solidFill>
                <a:latin typeface="游ゴシック"/>
                <a:ea typeface="游ゴシック"/>
                <a:cs typeface="Calibri"/>
              </a:rPr>
              <a:t>　</a:t>
            </a:r>
            <a:r>
              <a:rPr lang="ja-JP" altLang="en-US">
                <a:solidFill>
                  <a:srgbClr val="000000"/>
                </a:solidFill>
                <a:latin typeface="Calibri"/>
                <a:ea typeface="游ゴシック"/>
                <a:cs typeface="Calibri"/>
              </a:rPr>
              <a:t>あまり音が返ってこないので歌いづらさはあったが、反響に「惑わされない」という意味では歌いやすかった。</a:t>
            </a:r>
          </a:p>
          <a:p>
            <a:endParaRPr lang="ja-JP" altLang="en-US">
              <a:solidFill>
                <a:srgbClr val="000000"/>
              </a:solidFill>
              <a:latin typeface="Calibri"/>
              <a:ea typeface="游ゴシック"/>
              <a:cs typeface="Calibri"/>
            </a:endParaRPr>
          </a:p>
          <a:p>
            <a:r>
              <a:rPr lang="en-US" altLang="ja-JP">
                <a:solidFill>
                  <a:srgbClr val="FF0000"/>
                </a:solidFill>
                <a:latin typeface="游ゴシック"/>
                <a:ea typeface="+mn-lt"/>
                <a:cs typeface="Calibri"/>
              </a:rPr>
              <a:t>S2</a:t>
            </a:r>
            <a:r>
              <a:rPr lang="ja-JP" altLang="en-US">
                <a:solidFill>
                  <a:srgbClr val="FF0000"/>
                </a:solidFill>
                <a:latin typeface="游ゴシック"/>
                <a:ea typeface="+mn-lt"/>
                <a:cs typeface="Calibri"/>
              </a:rPr>
              <a:t>　</a:t>
            </a:r>
            <a:r>
              <a:rPr lang="ja-JP" altLang="en-US">
                <a:solidFill>
                  <a:srgbClr val="FF0000"/>
                </a:solidFill>
                <a:latin typeface="Calibri"/>
                <a:ea typeface="+mn-lt"/>
                <a:cs typeface="Calibri"/>
              </a:rPr>
              <a:t>個人的に、パターン１、２（</a:t>
            </a:r>
            <a:r>
              <a:rPr lang="en-US" altLang="ja-JP">
                <a:solidFill>
                  <a:srgbClr val="FF0000"/>
                </a:solidFill>
                <a:latin typeface="Calibri"/>
                <a:ea typeface="+mn-lt"/>
                <a:cs typeface="Calibri"/>
              </a:rPr>
              <a:t>EF</a:t>
            </a:r>
            <a:r>
              <a:rPr lang="ja-JP" altLang="en-US">
                <a:solidFill>
                  <a:srgbClr val="FF0000"/>
                </a:solidFill>
                <a:latin typeface="Calibri"/>
                <a:ea typeface="+mn-lt"/>
                <a:cs typeface="Calibri"/>
              </a:rPr>
              <a:t>、</a:t>
            </a:r>
            <a:r>
              <a:rPr lang="en-US" altLang="ja-JP">
                <a:solidFill>
                  <a:srgbClr val="FF0000"/>
                </a:solidFill>
                <a:latin typeface="Calibri"/>
                <a:ea typeface="+mn-lt"/>
                <a:cs typeface="Calibri"/>
              </a:rPr>
              <a:t>LB</a:t>
            </a:r>
            <a:r>
              <a:rPr lang="ja-JP" altLang="en-US">
                <a:solidFill>
                  <a:srgbClr val="FF0000"/>
                </a:solidFill>
                <a:latin typeface="Calibri"/>
                <a:ea typeface="+mn-lt"/>
                <a:cs typeface="Calibri"/>
              </a:rPr>
              <a:t>）より好きな響きだった。</a:t>
            </a:r>
            <a:endParaRPr lang="en-US"/>
          </a:p>
          <a:p>
            <a:r>
              <a:rPr lang="en-US" altLang="ja-JP">
                <a:solidFill>
                  <a:srgbClr val="FF0000"/>
                </a:solidFill>
                <a:latin typeface="游ゴシック"/>
                <a:ea typeface="+mn-lt"/>
                <a:cs typeface="Calibri"/>
              </a:rPr>
              <a:t>S</a:t>
            </a:r>
            <a:r>
              <a:rPr lang="ja-JP">
                <a:solidFill>
                  <a:srgbClr val="FF0000"/>
                </a:solidFill>
                <a:latin typeface="游ゴシック"/>
                <a:ea typeface="游ゴシック"/>
                <a:cs typeface="Calibri"/>
              </a:rPr>
              <a:t>3　</a:t>
            </a:r>
            <a:r>
              <a:rPr lang="ja-JP">
                <a:solidFill>
                  <a:srgbClr val="FF0000"/>
                </a:solidFill>
                <a:latin typeface="Calibri"/>
                <a:ea typeface="游ゴシック"/>
                <a:cs typeface="Calibri"/>
              </a:rPr>
              <a:t>響きが下に下がるような感じがした。高音は上がった</a:t>
            </a:r>
            <a:r>
              <a:rPr lang="ja-JP" altLang="en-US">
                <a:solidFill>
                  <a:srgbClr val="FF0000"/>
                </a:solidFill>
                <a:latin typeface="Calibri"/>
                <a:ea typeface="游ゴシック"/>
                <a:cs typeface="Calibri"/>
              </a:rPr>
              <a:t>。</a:t>
            </a:r>
            <a:r>
              <a:rPr lang="ja-JP">
                <a:solidFill>
                  <a:srgbClr val="FF0000"/>
                </a:solidFill>
                <a:latin typeface="Calibri"/>
                <a:ea typeface="游ゴシック"/>
                <a:cs typeface="Calibri"/>
              </a:rPr>
              <a:t>（図）</a:t>
            </a:r>
            <a:endParaRPr lang="ja-JP">
              <a:solidFill>
                <a:srgbClr val="FF0000"/>
              </a:solidFill>
            </a:endParaRPr>
          </a:p>
          <a:p>
            <a:r>
              <a:rPr lang="en-US" altLang="ja-JP">
                <a:solidFill>
                  <a:srgbClr val="000000"/>
                </a:solidFill>
                <a:latin typeface="游ゴシック"/>
                <a:ea typeface="游ゴシック"/>
                <a:cs typeface="Calibri"/>
              </a:rPr>
              <a:t>A1</a:t>
            </a:r>
            <a:r>
              <a:rPr lang="ja-JP">
                <a:solidFill>
                  <a:srgbClr val="000000"/>
                </a:solidFill>
                <a:latin typeface="游ゴシック"/>
                <a:ea typeface="游ゴシック"/>
                <a:cs typeface="Calibri"/>
              </a:rPr>
              <a:t>　</a:t>
            </a:r>
            <a:r>
              <a:rPr lang="ja-JP">
                <a:solidFill>
                  <a:srgbClr val="000000"/>
                </a:solidFill>
                <a:latin typeface="Calibri"/>
                <a:ea typeface="游ゴシック"/>
                <a:cs typeface="Calibri"/>
              </a:rPr>
              <a:t>響きとアン</a:t>
            </a:r>
            <a:r>
              <a:rPr lang="ja-JP" altLang="en-US">
                <a:solidFill>
                  <a:srgbClr val="000000"/>
                </a:solidFill>
                <a:latin typeface="Calibri"/>
                <a:ea typeface="游ゴシック"/>
                <a:cs typeface="Calibri"/>
              </a:rPr>
              <a:t>サ</a:t>
            </a:r>
            <a:r>
              <a:rPr lang="ja-JP">
                <a:solidFill>
                  <a:srgbClr val="000000"/>
                </a:solidFill>
                <a:latin typeface="Calibri"/>
                <a:ea typeface="游ゴシック"/>
                <a:cs typeface="Calibri"/>
              </a:rPr>
              <a:t>ンブルのしやすさのバランスはちょうど良い。ただロングトーンというかフレーズの切れ目（休符）にエコーが残ってしまい、そこは少しやりにくかった。</a:t>
            </a:r>
          </a:p>
          <a:p>
            <a:r>
              <a:rPr lang="ja-JP">
                <a:solidFill>
                  <a:srgbClr val="000000"/>
                </a:solidFill>
                <a:latin typeface="游ゴシック"/>
                <a:ea typeface="游ゴシック"/>
                <a:cs typeface="Calibri"/>
              </a:rPr>
              <a:t>A8　</a:t>
            </a:r>
            <a:r>
              <a:rPr lang="ja-JP">
                <a:solidFill>
                  <a:srgbClr val="000000"/>
                </a:solidFill>
                <a:latin typeface="Calibri"/>
                <a:ea typeface="游ゴシック"/>
                <a:cs typeface="Calibri"/>
              </a:rPr>
              <a:t>音がまざる感じが強い。個がなくなる印象</a:t>
            </a:r>
          </a:p>
          <a:p>
            <a:r>
              <a:rPr lang="en-US" altLang="ja-JP">
                <a:solidFill>
                  <a:srgbClr val="000000"/>
                </a:solidFill>
                <a:latin typeface="游ゴシック"/>
                <a:ea typeface="+mn-lt"/>
                <a:cs typeface="Calibri"/>
              </a:rPr>
              <a:t>T</a:t>
            </a:r>
            <a:r>
              <a:rPr lang="ja-JP">
                <a:solidFill>
                  <a:srgbClr val="000000"/>
                </a:solidFill>
                <a:latin typeface="游ゴシック"/>
                <a:ea typeface="游ゴシック"/>
                <a:cs typeface="Calibri"/>
              </a:rPr>
              <a:t>3　</a:t>
            </a:r>
            <a:r>
              <a:rPr lang="ja-JP">
                <a:solidFill>
                  <a:srgbClr val="000000"/>
                </a:solidFill>
                <a:latin typeface="Calibri"/>
                <a:ea typeface="游ゴシック"/>
                <a:cs typeface="Calibri"/>
              </a:rPr>
              <a:t>響きが遠くまでよく届いているかのような響きになった（特に女声側）。四声での和声も合わせやすくなっている。</a:t>
            </a:r>
          </a:p>
          <a:p>
            <a:r>
              <a:rPr lang="ja-JP">
                <a:latin typeface="游ゴシック"/>
                <a:ea typeface="游ゴシック"/>
                <a:cs typeface="Calibri"/>
              </a:rPr>
              <a:t>B1　</a:t>
            </a:r>
            <a:endParaRPr lang="ja-JP"/>
          </a:p>
        </p:txBody>
      </p:sp>
    </p:spTree>
    <p:extLst>
      <p:ext uri="{BB962C8B-B14F-4D97-AF65-F5344CB8AC3E}">
        <p14:creationId xmlns:p14="http://schemas.microsoft.com/office/powerpoint/2010/main" val="1777125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720D1-4B05-38BB-4E36-4804615401B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9B36BFF-E52D-86E7-528C-986376FA23D0}"/>
              </a:ext>
            </a:extLst>
          </p:cNvPr>
          <p:cNvSpPr txBox="1"/>
          <p:nvPr/>
        </p:nvSpPr>
        <p:spPr>
          <a:xfrm>
            <a:off x="538914" y="714375"/>
            <a:ext cx="1101641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音場C</a:t>
            </a:r>
          </a:p>
          <a:p>
            <a:r>
              <a:rPr lang="ja-JP">
                <a:solidFill>
                  <a:srgbClr val="FF0000"/>
                </a:solidFill>
                <a:ea typeface="游ゴシック"/>
              </a:rPr>
              <a:t>A4　</a:t>
            </a:r>
            <a:r>
              <a:rPr lang="ja-JP">
                <a:solidFill>
                  <a:srgbClr val="FF0000"/>
                </a:solidFill>
                <a:latin typeface="Calibri"/>
                <a:ea typeface="游ゴシック"/>
                <a:cs typeface="Calibri"/>
              </a:rPr>
              <a:t>（具体的すぎるかもしれませんが）第一生命ホールを連想するような響きでした。なんとなく周囲の声量が上がったような気がしました。</a:t>
            </a:r>
          </a:p>
          <a:p>
            <a:r>
              <a:rPr lang="ja-JP">
                <a:ea typeface="游ゴシック"/>
              </a:rPr>
              <a:t>T1　</a:t>
            </a:r>
            <a:r>
              <a:rPr lang="ja-JP">
                <a:latin typeface="Calibri"/>
                <a:ea typeface="游ゴシック"/>
                <a:cs typeface="Calibri"/>
              </a:rPr>
              <a:t>全体的に響きは増した気がしたが、演奏はしづらかった。</a:t>
            </a:r>
            <a:endParaRPr lang="ja-JP">
              <a:latin typeface="游ゴシック" panose="02110004020202020204"/>
              <a:ea typeface="游ゴシック" panose="020B0400000000000000" pitchFamily="34" charset="-128"/>
              <a:cs typeface="Calibri"/>
            </a:endParaRPr>
          </a:p>
          <a:p>
            <a:endParaRPr lang="ja-JP">
              <a:latin typeface="Calibri"/>
              <a:ea typeface="游ゴシック"/>
              <a:cs typeface="Calibri"/>
            </a:endParaRPr>
          </a:p>
          <a:p>
            <a:r>
              <a:rPr lang="en-US" altLang="ja-JP">
                <a:solidFill>
                  <a:srgbClr val="FF0000"/>
                </a:solidFill>
                <a:latin typeface="游ゴシック"/>
                <a:ea typeface="游ゴシック"/>
                <a:cs typeface="Calibri"/>
              </a:rPr>
              <a:t>S3</a:t>
            </a:r>
            <a:r>
              <a:rPr lang="ja-JP" altLang="en-US">
                <a:solidFill>
                  <a:srgbClr val="FF0000"/>
                </a:solidFill>
                <a:latin typeface="游ゴシック"/>
                <a:ea typeface="游ゴシック"/>
                <a:cs typeface="Calibri"/>
              </a:rPr>
              <a:t>　</a:t>
            </a:r>
            <a:r>
              <a:rPr lang="ja-JP" altLang="en-US">
                <a:solidFill>
                  <a:srgbClr val="FF0000"/>
                </a:solidFill>
                <a:latin typeface="Calibri"/>
                <a:ea typeface="游ゴシック"/>
                <a:cs typeface="Calibri"/>
              </a:rPr>
              <a:t>響きに天井があるように感じられた。上に上った響きが上で広がるような印象。上ってただよう感じ、下りてこない。</a:t>
            </a:r>
          </a:p>
          <a:p>
            <a:r>
              <a:rPr lang="en-US" altLang="ja-JP">
                <a:latin typeface="游ゴシック"/>
                <a:ea typeface="游ゴシック"/>
                <a:cs typeface="Calibri"/>
              </a:rPr>
              <a:t>S8</a:t>
            </a:r>
            <a:r>
              <a:rPr lang="ja-JP" altLang="en-US">
                <a:latin typeface="游ゴシック"/>
                <a:ea typeface="游ゴシック"/>
                <a:cs typeface="Calibri"/>
              </a:rPr>
              <a:t>　</a:t>
            </a:r>
            <a:r>
              <a:rPr lang="ja-JP" altLang="en-US">
                <a:latin typeface="Calibri"/>
                <a:ea typeface="游ゴシック"/>
                <a:cs typeface="Calibri"/>
              </a:rPr>
              <a:t>音程、ハーモニーは合わせやすくなったが、リズムやタイミングがぼやけて合わせにくくなったような気がしました。</a:t>
            </a:r>
          </a:p>
          <a:p>
            <a:r>
              <a:rPr lang="ja-JP">
                <a:latin typeface="游ゴシック"/>
                <a:ea typeface="游ゴシック"/>
                <a:cs typeface="Calibri"/>
              </a:rPr>
              <a:t>B3　</a:t>
            </a:r>
            <a:r>
              <a:rPr lang="ja-JP">
                <a:latin typeface="Calibri"/>
                <a:ea typeface="游ゴシック"/>
                <a:cs typeface="Calibri"/>
              </a:rPr>
              <a:t>実際のホールがこれだったら嬉しい。残響が前に伝わる感触があった。</a:t>
            </a:r>
          </a:p>
          <a:p>
            <a:r>
              <a:rPr lang="ja-JP">
                <a:latin typeface="游ゴシック"/>
                <a:ea typeface="游ゴシック"/>
                <a:cs typeface="Calibri"/>
              </a:rPr>
              <a:t>B4　</a:t>
            </a:r>
            <a:r>
              <a:rPr lang="ja-JP">
                <a:latin typeface="Calibri"/>
                <a:ea typeface="游ゴシック"/>
                <a:cs typeface="Calibri"/>
              </a:rPr>
              <a:t>響きが増えたと感じた。</a:t>
            </a:r>
            <a:endParaRPr lang="ja-JP"/>
          </a:p>
        </p:txBody>
      </p:sp>
    </p:spTree>
    <p:extLst>
      <p:ext uri="{BB962C8B-B14F-4D97-AF65-F5344CB8AC3E}">
        <p14:creationId xmlns:p14="http://schemas.microsoft.com/office/powerpoint/2010/main" val="2160187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7DEDC-4B95-BB02-C92F-2FD24CD3E99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1492964-1D2C-92A7-4E96-065A60A938AF}"/>
              </a:ext>
            </a:extLst>
          </p:cNvPr>
          <p:cNvSpPr txBox="1"/>
          <p:nvPr/>
        </p:nvSpPr>
        <p:spPr>
          <a:xfrm>
            <a:off x="538914" y="714375"/>
            <a:ext cx="11016414"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音場D</a:t>
            </a:r>
          </a:p>
          <a:p>
            <a:r>
              <a:rPr lang="ja-JP">
                <a:ea typeface="游ゴシック"/>
              </a:rPr>
              <a:t>S8　</a:t>
            </a:r>
            <a:r>
              <a:rPr lang="ja-JP">
                <a:latin typeface="Calibri"/>
                <a:ea typeface="游ゴシック"/>
                <a:cs typeface="Calibri"/>
              </a:rPr>
              <a:t>基準よりも早く返ってくる感じがしました。</a:t>
            </a:r>
          </a:p>
          <a:p>
            <a:r>
              <a:rPr lang="ja-JP">
                <a:ea typeface="游ゴシック"/>
              </a:rPr>
              <a:t>B3　</a:t>
            </a:r>
            <a:r>
              <a:rPr lang="ja-JP">
                <a:latin typeface="Calibri"/>
                <a:ea typeface="游ゴシック"/>
                <a:cs typeface="Calibri"/>
              </a:rPr>
              <a:t>吸音材に囲まれて歌う感覚に近かった。</a:t>
            </a:r>
          </a:p>
          <a:p>
            <a:r>
              <a:rPr lang="ja-JP">
                <a:solidFill>
                  <a:srgbClr val="FF0000"/>
                </a:solidFill>
                <a:ea typeface="游ゴシック"/>
              </a:rPr>
              <a:t>B8　</a:t>
            </a:r>
            <a:r>
              <a:rPr lang="ja-JP">
                <a:solidFill>
                  <a:srgbClr val="FF0000"/>
                </a:solidFill>
                <a:latin typeface="Calibri"/>
                <a:ea typeface="游ゴシック"/>
                <a:cs typeface="Calibri"/>
              </a:rPr>
              <a:t>自分の声は聴きやすくなったが、周りの音や反響が聴きにくく、徐々に力みそうになっていった。</a:t>
            </a:r>
          </a:p>
          <a:p>
            <a:endParaRPr lang="ja-JP" altLang="en-US">
              <a:ea typeface="游ゴシック"/>
            </a:endParaRPr>
          </a:p>
          <a:p>
            <a:r>
              <a:rPr lang="ja-JP">
                <a:ea typeface="游ゴシック"/>
              </a:rPr>
              <a:t>S5　</a:t>
            </a:r>
            <a:r>
              <a:rPr lang="ja-JP">
                <a:latin typeface="Calibri"/>
                <a:ea typeface="游ゴシック"/>
                <a:cs typeface="Calibri"/>
              </a:rPr>
              <a:t>男声がすごく聞きやすくなった？</a:t>
            </a:r>
          </a:p>
          <a:p>
            <a:r>
              <a:rPr lang="ja-JP">
                <a:ea typeface="游ゴシック"/>
              </a:rPr>
              <a:t>T3　</a:t>
            </a:r>
            <a:r>
              <a:rPr lang="ja-JP">
                <a:latin typeface="Calibri"/>
                <a:ea typeface="游ゴシック"/>
                <a:cs typeface="Calibri"/>
              </a:rPr>
              <a:t>自他ともに周囲からの反響をよく聴くことができ、遠くに響いてゆく感覚もある。かなり歌い手にとってはありがたい環境。</a:t>
            </a:r>
          </a:p>
          <a:p>
            <a:r>
              <a:rPr lang="ja-JP">
                <a:solidFill>
                  <a:srgbClr val="FF0000"/>
                </a:solidFill>
                <a:latin typeface="游ゴシック"/>
                <a:ea typeface="游ゴシック"/>
                <a:cs typeface="Calibri"/>
              </a:rPr>
              <a:t>B2　</a:t>
            </a:r>
            <a:r>
              <a:rPr lang="ja-JP">
                <a:solidFill>
                  <a:srgbClr val="FF0000"/>
                </a:solidFill>
                <a:latin typeface="Calibri"/>
                <a:ea typeface="游ゴシック"/>
                <a:cs typeface="Calibri"/>
              </a:rPr>
              <a:t>音の返りは増えたが、自分の音と他人の音が同等に返ってくるので、区別ができないように感じた。</a:t>
            </a:r>
          </a:p>
          <a:p>
            <a:r>
              <a:rPr lang="ja-JP">
                <a:latin typeface="游ゴシック"/>
                <a:ea typeface="游ゴシック"/>
                <a:cs typeface="Calibri"/>
              </a:rPr>
              <a:t>A1　</a:t>
            </a:r>
            <a:r>
              <a:rPr lang="ja-JP">
                <a:latin typeface="Calibri"/>
                <a:ea typeface="游ゴシック"/>
                <a:cs typeface="Calibri"/>
              </a:rPr>
              <a:t>響きとアンサンブルのしやすさのバランスがいいと感じた。エコーの強さがちょうど良い。</a:t>
            </a:r>
          </a:p>
          <a:p>
            <a:r>
              <a:rPr lang="ja-JP">
                <a:solidFill>
                  <a:srgbClr val="FF0000"/>
                </a:solidFill>
                <a:latin typeface="游ゴシック"/>
                <a:ea typeface="游ゴシック"/>
                <a:cs typeface="Calibri"/>
              </a:rPr>
              <a:t>A3　</a:t>
            </a:r>
            <a:r>
              <a:rPr lang="ja-JP">
                <a:solidFill>
                  <a:srgbClr val="FF0000"/>
                </a:solidFill>
                <a:latin typeface="Calibri"/>
                <a:ea typeface="游ゴシック"/>
                <a:cs typeface="Calibri"/>
              </a:rPr>
              <a:t>音を切ってからの響きの残り具合がホールっぽかった。</a:t>
            </a:r>
            <a:endParaRPr lang="en-US" altLang="ja-JP">
              <a:solidFill>
                <a:srgbClr val="FF0000"/>
              </a:solidFill>
              <a:latin typeface="Calibri"/>
              <a:ea typeface="Meiryo UI"/>
              <a:cs typeface="Calibri"/>
            </a:endParaRPr>
          </a:p>
          <a:p>
            <a:r>
              <a:rPr lang="ja-JP">
                <a:solidFill>
                  <a:srgbClr val="FF0000"/>
                </a:solidFill>
                <a:latin typeface="游ゴシック"/>
                <a:ea typeface="游ゴシック"/>
                <a:cs typeface="Calibri"/>
              </a:rPr>
              <a:t>A4　</a:t>
            </a:r>
            <a:r>
              <a:rPr lang="ja-JP">
                <a:solidFill>
                  <a:srgbClr val="FF0000"/>
                </a:solidFill>
                <a:latin typeface="Calibri"/>
                <a:ea typeface="游ゴシック"/>
                <a:cs typeface="Calibri"/>
              </a:rPr>
              <a:t>バスの音が明らかに聞こえにくく感じました。倍音がきこえないような感覚がありました。</a:t>
            </a:r>
          </a:p>
          <a:p>
            <a:r>
              <a:rPr lang="ja-JP">
                <a:latin typeface="游ゴシック"/>
                <a:ea typeface="游ゴシック"/>
                <a:cs typeface="Calibri"/>
              </a:rPr>
              <a:t>T1　</a:t>
            </a:r>
            <a:r>
              <a:rPr lang="ja-JP">
                <a:latin typeface="Calibri"/>
                <a:ea typeface="游ゴシック"/>
                <a:cs typeface="Calibri"/>
              </a:rPr>
              <a:t>他者の声がよく聞こえたことで演奏がしやすくなった気がした。響きの具合が心地よかった。</a:t>
            </a:r>
          </a:p>
          <a:p>
            <a:r>
              <a:rPr lang="ja-JP">
                <a:latin typeface="游ゴシック"/>
                <a:ea typeface="游ゴシック"/>
                <a:cs typeface="Calibri"/>
              </a:rPr>
              <a:t>T4　</a:t>
            </a:r>
            <a:r>
              <a:rPr lang="ja-JP">
                <a:latin typeface="Calibri"/>
                <a:ea typeface="游ゴシック"/>
                <a:cs typeface="Calibri"/>
              </a:rPr>
              <a:t>高音が返ってくる感じがした。ちょっといいホール</a:t>
            </a:r>
          </a:p>
          <a:p>
            <a:r>
              <a:rPr lang="ja-JP">
                <a:latin typeface="游ゴシック"/>
                <a:ea typeface="游ゴシック"/>
                <a:cs typeface="Calibri"/>
              </a:rPr>
              <a:t>T6　</a:t>
            </a:r>
            <a:r>
              <a:rPr lang="ja-JP">
                <a:latin typeface="Calibri"/>
                <a:ea typeface="游ゴシック"/>
                <a:cs typeface="Calibri"/>
              </a:rPr>
              <a:t>後者は前者よりムダ（？）な響きがないような印象。</a:t>
            </a:r>
          </a:p>
          <a:p>
            <a:r>
              <a:rPr lang="ja-JP">
                <a:latin typeface="游ゴシック"/>
                <a:ea typeface="游ゴシック"/>
                <a:cs typeface="Calibri"/>
              </a:rPr>
              <a:t>B1</a:t>
            </a:r>
          </a:p>
          <a:p>
            <a:r>
              <a:rPr lang="ja-JP">
                <a:ea typeface="游ゴシック"/>
                <a:cs typeface="Calibri"/>
              </a:rPr>
              <a:t>B7　</a:t>
            </a:r>
            <a:r>
              <a:rPr lang="ja-JP">
                <a:latin typeface="Calibri"/>
                <a:ea typeface="游ゴシック"/>
                <a:cs typeface="Calibri"/>
              </a:rPr>
              <a:t>基準の環境の方が、近いパートの人の声が聴こえやすいように感じた。</a:t>
            </a:r>
          </a:p>
        </p:txBody>
      </p:sp>
    </p:spTree>
    <p:extLst>
      <p:ext uri="{BB962C8B-B14F-4D97-AF65-F5344CB8AC3E}">
        <p14:creationId xmlns:p14="http://schemas.microsoft.com/office/powerpoint/2010/main" val="2710500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散布図&#10;&#10;自動的に生成された説明">
            <a:extLst>
              <a:ext uri="{FF2B5EF4-FFF2-40B4-BE49-F238E27FC236}">
                <a16:creationId xmlns:a16="http://schemas.microsoft.com/office/drawing/2014/main" id="{373A74E5-BADA-1873-2FB1-BEC23A5E4045}"/>
              </a:ext>
            </a:extLst>
          </p:cNvPr>
          <p:cNvPicPr>
            <a:picLocks noChangeAspect="1"/>
          </p:cNvPicPr>
          <p:nvPr/>
        </p:nvPicPr>
        <p:blipFill rotWithShape="1">
          <a:blip r:embed="rId2"/>
          <a:srcRect l="552" r="644"/>
          <a:stretch/>
        </p:blipFill>
        <p:spPr>
          <a:xfrm>
            <a:off x="321731" y="557189"/>
            <a:ext cx="5674893" cy="5743618"/>
          </a:xfrm>
          <a:prstGeom prst="rect">
            <a:avLst/>
          </a:prstGeom>
        </p:spPr>
      </p:pic>
      <p:pic>
        <p:nvPicPr>
          <p:cNvPr id="6" name="図 5" descr="グラフ, 散布図&#10;&#10;自動的に生成された説明">
            <a:extLst>
              <a:ext uri="{FF2B5EF4-FFF2-40B4-BE49-F238E27FC236}">
                <a16:creationId xmlns:a16="http://schemas.microsoft.com/office/drawing/2014/main" id="{64ED02D9-E29C-F690-A67D-1BB68542F3E5}"/>
              </a:ext>
            </a:extLst>
          </p:cNvPr>
          <p:cNvPicPr>
            <a:picLocks noChangeAspect="1"/>
          </p:cNvPicPr>
          <p:nvPr/>
        </p:nvPicPr>
        <p:blipFill rotWithShape="1">
          <a:blip r:embed="rId3"/>
          <a:srcRect l="619" r="686"/>
          <a:stretch/>
        </p:blipFill>
        <p:spPr>
          <a:xfrm>
            <a:off x="6195378" y="557189"/>
            <a:ext cx="5668684" cy="5743618"/>
          </a:xfrm>
          <a:prstGeom prst="rect">
            <a:avLst/>
          </a:prstGeom>
        </p:spPr>
      </p:pic>
      <p:sp>
        <p:nvSpPr>
          <p:cNvPr id="24" name="正方形/長方形 23">
            <a:extLst>
              <a:ext uri="{FF2B5EF4-FFF2-40B4-BE49-F238E27FC236}">
                <a16:creationId xmlns:a16="http://schemas.microsoft.com/office/drawing/2014/main" id="{741C0E97-3375-32DA-DE6C-CE32B08C19CF}"/>
              </a:ext>
            </a:extLst>
          </p:cNvPr>
          <p:cNvSpPr/>
          <p:nvPr/>
        </p:nvSpPr>
        <p:spPr>
          <a:xfrm>
            <a:off x="1099454" y="979713"/>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DAF04BB0-2D64-17A9-FBB5-49F4B6D68BD7}"/>
              </a:ext>
            </a:extLst>
          </p:cNvPr>
          <p:cNvSpPr/>
          <p:nvPr/>
        </p:nvSpPr>
        <p:spPr>
          <a:xfrm>
            <a:off x="1099454" y="4397825"/>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8983CE3C-E17D-F794-A9C8-71DFFFC4A96B}"/>
              </a:ext>
            </a:extLst>
          </p:cNvPr>
          <p:cNvSpPr/>
          <p:nvPr/>
        </p:nvSpPr>
        <p:spPr>
          <a:xfrm>
            <a:off x="4517571" y="979713"/>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79A605B9-50FB-512F-D1FA-DFA32D864D2F}"/>
              </a:ext>
            </a:extLst>
          </p:cNvPr>
          <p:cNvSpPr/>
          <p:nvPr/>
        </p:nvSpPr>
        <p:spPr>
          <a:xfrm>
            <a:off x="4517571" y="4397825"/>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DD2A6B52-E67E-68A8-FAFD-80EF5861A1D4}"/>
              </a:ext>
            </a:extLst>
          </p:cNvPr>
          <p:cNvSpPr/>
          <p:nvPr/>
        </p:nvSpPr>
        <p:spPr>
          <a:xfrm>
            <a:off x="2469188" y="2373086"/>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A537713-2711-5CBA-5382-5611D5596C3C}"/>
              </a:ext>
            </a:extLst>
          </p:cNvPr>
          <p:cNvSpPr/>
          <p:nvPr/>
        </p:nvSpPr>
        <p:spPr>
          <a:xfrm>
            <a:off x="2469188" y="979713"/>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F6947E6-8C73-B2F4-9729-8E74CA334F2C}"/>
              </a:ext>
            </a:extLst>
          </p:cNvPr>
          <p:cNvSpPr/>
          <p:nvPr/>
        </p:nvSpPr>
        <p:spPr>
          <a:xfrm>
            <a:off x="2469188" y="4397826"/>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63316E04-C9E6-D9CE-75E9-EEFEB7767809}"/>
              </a:ext>
            </a:extLst>
          </p:cNvPr>
          <p:cNvSpPr/>
          <p:nvPr/>
        </p:nvSpPr>
        <p:spPr>
          <a:xfrm rot="5400000">
            <a:off x="4174672" y="2715986"/>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7D470756-7924-0D63-71D2-973268F08CCA}"/>
              </a:ext>
            </a:extLst>
          </p:cNvPr>
          <p:cNvSpPr/>
          <p:nvPr/>
        </p:nvSpPr>
        <p:spPr>
          <a:xfrm rot="5400000">
            <a:off x="772884" y="2699656"/>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9CABCB9E-51C8-A249-2D9B-5E15B84A9523}"/>
              </a:ext>
            </a:extLst>
          </p:cNvPr>
          <p:cNvSpPr/>
          <p:nvPr/>
        </p:nvSpPr>
        <p:spPr>
          <a:xfrm>
            <a:off x="7004650" y="990597"/>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FF8CB120-DE75-FD11-D6E5-ABCD53C7A934}"/>
              </a:ext>
            </a:extLst>
          </p:cNvPr>
          <p:cNvSpPr/>
          <p:nvPr/>
        </p:nvSpPr>
        <p:spPr>
          <a:xfrm>
            <a:off x="7004650" y="4408709"/>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C7D7E337-B9FD-D6BB-C349-53CB8576D7B2}"/>
              </a:ext>
            </a:extLst>
          </p:cNvPr>
          <p:cNvSpPr/>
          <p:nvPr/>
        </p:nvSpPr>
        <p:spPr>
          <a:xfrm>
            <a:off x="10422767" y="990597"/>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77D95ED0-CD50-B904-8015-29C8913D03DB}"/>
              </a:ext>
            </a:extLst>
          </p:cNvPr>
          <p:cNvSpPr/>
          <p:nvPr/>
        </p:nvSpPr>
        <p:spPr>
          <a:xfrm>
            <a:off x="10422767" y="4408709"/>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354EADF2-0D37-9959-0573-4B535B268E19}"/>
              </a:ext>
            </a:extLst>
          </p:cNvPr>
          <p:cNvSpPr/>
          <p:nvPr/>
        </p:nvSpPr>
        <p:spPr>
          <a:xfrm>
            <a:off x="8374384" y="2383970"/>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5EFCAEA1-D326-11EE-53DF-0177B847F9FA}"/>
              </a:ext>
            </a:extLst>
          </p:cNvPr>
          <p:cNvSpPr/>
          <p:nvPr/>
        </p:nvSpPr>
        <p:spPr>
          <a:xfrm>
            <a:off x="8374384" y="990597"/>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F1AC4209-2773-D0D5-7AF5-42B753BCE309}"/>
              </a:ext>
            </a:extLst>
          </p:cNvPr>
          <p:cNvSpPr/>
          <p:nvPr/>
        </p:nvSpPr>
        <p:spPr>
          <a:xfrm>
            <a:off x="8374384" y="4408710"/>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372ADBD2-A2ED-2627-B1AF-5873D90D22DA}"/>
              </a:ext>
            </a:extLst>
          </p:cNvPr>
          <p:cNvSpPr/>
          <p:nvPr/>
        </p:nvSpPr>
        <p:spPr>
          <a:xfrm rot="5400000">
            <a:off x="10079868" y="2726870"/>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D14981F1-2DE1-D965-2C7E-1690FE65954F}"/>
              </a:ext>
            </a:extLst>
          </p:cNvPr>
          <p:cNvSpPr/>
          <p:nvPr/>
        </p:nvSpPr>
        <p:spPr>
          <a:xfrm rot="5400000">
            <a:off x="6678080" y="2710540"/>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20655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5F2F4-1F5B-D86D-2079-BD74558EF45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CCFBFA4-137A-68CA-51CB-F8FCF4B390F2}"/>
              </a:ext>
            </a:extLst>
          </p:cNvPr>
          <p:cNvSpPr txBox="1"/>
          <p:nvPr/>
        </p:nvSpPr>
        <p:spPr>
          <a:xfrm>
            <a:off x="538914" y="714375"/>
            <a:ext cx="1101641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音場A</a:t>
            </a:r>
          </a:p>
          <a:p>
            <a:r>
              <a:rPr lang="ja-JP">
                <a:solidFill>
                  <a:srgbClr val="FF0000"/>
                </a:solidFill>
                <a:ea typeface="游ゴシック"/>
              </a:rPr>
              <a:t>S2　</a:t>
            </a:r>
            <a:r>
              <a:rPr lang="ja-JP">
                <a:solidFill>
                  <a:srgbClr val="FF0000"/>
                </a:solidFill>
                <a:latin typeface="Calibri"/>
                <a:ea typeface="游ゴシック"/>
                <a:cs typeface="Calibri"/>
              </a:rPr>
              <a:t>先程の例より演奏がとてもしやすくなったと感じる。自分の演奏の調子もあるかもしれないが、強弱が全体的にとてもわかりやすくなったと感じる。特にcresc.</a:t>
            </a:r>
          </a:p>
          <a:p>
            <a:r>
              <a:rPr lang="ja-JP">
                <a:solidFill>
                  <a:srgbClr val="000000"/>
                </a:solidFill>
                <a:latin typeface="游ゴシック"/>
                <a:ea typeface="游ゴシック"/>
                <a:cs typeface="Calibri"/>
              </a:rPr>
              <a:t>S8　</a:t>
            </a:r>
            <a:r>
              <a:rPr lang="ja-JP">
                <a:solidFill>
                  <a:srgbClr val="000000"/>
                </a:solidFill>
                <a:latin typeface="Calibri"/>
                <a:ea typeface="游ゴシック"/>
                <a:cs typeface="Calibri"/>
              </a:rPr>
              <a:t>めっちゃひとの声きこえる!!ってなりました。自分の声がききにくいと発声の瞬間ビビっちゃいます。</a:t>
            </a:r>
          </a:p>
          <a:p>
            <a:r>
              <a:rPr lang="ja-JP">
                <a:solidFill>
                  <a:srgbClr val="000000"/>
                </a:solidFill>
                <a:latin typeface="游ゴシック"/>
                <a:ea typeface="游ゴシック"/>
                <a:cs typeface="Calibri"/>
              </a:rPr>
              <a:t>A8　</a:t>
            </a:r>
            <a:r>
              <a:rPr lang="ja-JP">
                <a:solidFill>
                  <a:srgbClr val="000000"/>
                </a:solidFill>
                <a:latin typeface="Calibri"/>
                <a:ea typeface="游ゴシック"/>
                <a:cs typeface="Calibri"/>
              </a:rPr>
              <a:t>自分の声は聞こえやすい、相手の声も。響く感じは減ったように思った。</a:t>
            </a:r>
          </a:p>
          <a:p>
            <a:endParaRPr lang="ja-JP" altLang="en-US">
              <a:latin typeface="Calibri"/>
              <a:ea typeface="游ゴシック"/>
              <a:cs typeface="Calibri"/>
            </a:endParaRPr>
          </a:p>
          <a:p>
            <a:r>
              <a:rPr lang="ja-JP">
                <a:latin typeface="游ゴシック"/>
                <a:ea typeface="游ゴシック"/>
                <a:cs typeface="Calibri"/>
              </a:rPr>
              <a:t>S5　</a:t>
            </a:r>
            <a:r>
              <a:rPr lang="ja-JP">
                <a:latin typeface="Calibri"/>
                <a:ea typeface="游ゴシック"/>
                <a:cs typeface="Calibri"/>
              </a:rPr>
              <a:t>自分の声が聞きやすくなった分、他人の声の響きが感じにくくなった？</a:t>
            </a:r>
          </a:p>
          <a:p>
            <a:r>
              <a:rPr lang="ja-JP">
                <a:solidFill>
                  <a:srgbClr val="FF0000"/>
                </a:solidFill>
                <a:latin typeface="游ゴシック"/>
                <a:ea typeface="游ゴシック"/>
                <a:cs typeface="Calibri"/>
              </a:rPr>
              <a:t>S7　</a:t>
            </a:r>
            <a:r>
              <a:rPr lang="ja-JP">
                <a:solidFill>
                  <a:srgbClr val="FF0000"/>
                </a:solidFill>
                <a:latin typeface="Calibri"/>
                <a:ea typeface="游ゴシック"/>
                <a:cs typeface="Calibri"/>
              </a:rPr>
              <a:t>うまい気になれた。</a:t>
            </a:r>
          </a:p>
          <a:p>
            <a:r>
              <a:rPr lang="ja-JP">
                <a:solidFill>
                  <a:srgbClr val="FF0000"/>
                </a:solidFill>
                <a:latin typeface="游ゴシック"/>
                <a:ea typeface="游ゴシック"/>
                <a:cs typeface="Calibri"/>
              </a:rPr>
              <a:t>A2　</a:t>
            </a:r>
            <a:r>
              <a:rPr lang="ja-JP">
                <a:solidFill>
                  <a:srgbClr val="FF0000"/>
                </a:solidFill>
                <a:latin typeface="Calibri"/>
                <a:ea typeface="游ゴシック"/>
                <a:cs typeface="Calibri"/>
              </a:rPr>
              <a:t>全体的に響きが減った気がした。こぢんまりした感じがした、</a:t>
            </a:r>
          </a:p>
          <a:p>
            <a:r>
              <a:rPr lang="ja-JP">
                <a:solidFill>
                  <a:srgbClr val="000000"/>
                </a:solidFill>
                <a:latin typeface="游ゴシック"/>
                <a:ea typeface="游ゴシック"/>
                <a:cs typeface="Calibri"/>
              </a:rPr>
              <a:t>T7　</a:t>
            </a:r>
            <a:r>
              <a:rPr lang="ja-JP">
                <a:solidFill>
                  <a:srgbClr val="000000"/>
                </a:solidFill>
                <a:latin typeface="Calibri"/>
                <a:ea typeface="游ゴシック"/>
                <a:cs typeface="Calibri"/>
              </a:rPr>
              <a:t>響きがよくて、歌いやすく感じた。</a:t>
            </a:r>
            <a:endParaRPr lang="ja-JP"/>
          </a:p>
        </p:txBody>
      </p:sp>
    </p:spTree>
    <p:extLst>
      <p:ext uri="{BB962C8B-B14F-4D97-AF65-F5344CB8AC3E}">
        <p14:creationId xmlns:p14="http://schemas.microsoft.com/office/powerpoint/2010/main" val="4216070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58CE0-D8D4-8B1E-6BAD-53558D5DCE8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7AB78EA-8463-DB7A-86BC-9299582598AD}"/>
              </a:ext>
            </a:extLst>
          </p:cNvPr>
          <p:cNvSpPr txBox="1"/>
          <p:nvPr/>
        </p:nvSpPr>
        <p:spPr>
          <a:xfrm>
            <a:off x="538914" y="714375"/>
            <a:ext cx="1101641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音場B</a:t>
            </a:r>
          </a:p>
          <a:p>
            <a:r>
              <a:rPr lang="ja-JP">
                <a:latin typeface="游ゴシック"/>
                <a:ea typeface="游ゴシック"/>
                <a:cs typeface="Calibri"/>
              </a:rPr>
              <a:t>S4　</a:t>
            </a:r>
            <a:r>
              <a:rPr lang="ja-JP">
                <a:latin typeface="Calibri"/>
                <a:ea typeface="游ゴシック"/>
                <a:cs typeface="Calibri"/>
              </a:rPr>
              <a:t>響きがのりにくくなったように感じた。低音の響きが少ないホールで歌った時と似てる印象。</a:t>
            </a:r>
          </a:p>
          <a:p>
            <a:r>
              <a:rPr lang="ja-JP">
                <a:latin typeface="游ゴシック"/>
                <a:ea typeface="游ゴシック"/>
                <a:cs typeface="Calibri"/>
              </a:rPr>
              <a:t>A6　</a:t>
            </a:r>
            <a:r>
              <a:rPr lang="ja-JP">
                <a:latin typeface="Calibri"/>
                <a:ea typeface="游ゴシック"/>
                <a:cs typeface="Calibri"/>
              </a:rPr>
              <a:t>出した音が近くに残るような感覚でした。</a:t>
            </a:r>
          </a:p>
        </p:txBody>
      </p:sp>
    </p:spTree>
    <p:extLst>
      <p:ext uri="{BB962C8B-B14F-4D97-AF65-F5344CB8AC3E}">
        <p14:creationId xmlns:p14="http://schemas.microsoft.com/office/powerpoint/2010/main" val="4077834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CFF3A-593D-9A4E-6161-B563FA4408D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A43930D-968F-F640-6CA4-CA01583E1502}"/>
              </a:ext>
            </a:extLst>
          </p:cNvPr>
          <p:cNvSpPr txBox="1"/>
          <p:nvPr/>
        </p:nvSpPr>
        <p:spPr>
          <a:xfrm>
            <a:off x="538914" y="714375"/>
            <a:ext cx="1101641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音場C</a:t>
            </a:r>
          </a:p>
          <a:p>
            <a:r>
              <a:rPr lang="ja-JP">
                <a:latin typeface="游ゴシック"/>
                <a:ea typeface="游ゴシック"/>
                <a:cs typeface="Calibri"/>
              </a:rPr>
              <a:t>S8　</a:t>
            </a:r>
            <a:r>
              <a:rPr lang="ja-JP">
                <a:latin typeface="Calibri"/>
                <a:ea typeface="游ゴシック"/>
                <a:cs typeface="Calibri"/>
              </a:rPr>
              <a:t>音程、ハーモニーは合わせやすくなったが、リズムやタイミングがぼやけて合わせにくくなったような気がしました。</a:t>
            </a:r>
            <a:endParaRPr lang="ja-JP" altLang="en-US">
              <a:latin typeface="Calibri"/>
              <a:ea typeface="游ゴシック"/>
              <a:cs typeface="Calibri"/>
            </a:endParaRPr>
          </a:p>
          <a:p>
            <a:r>
              <a:rPr lang="ja-JP">
                <a:latin typeface="游ゴシック"/>
                <a:ea typeface="游ゴシック"/>
                <a:cs typeface="Calibri"/>
              </a:rPr>
              <a:t>T2　</a:t>
            </a:r>
            <a:r>
              <a:rPr lang="ja-JP">
                <a:latin typeface="Calibri"/>
                <a:ea typeface="游ゴシック"/>
                <a:cs typeface="Calibri"/>
              </a:rPr>
              <a:t>演奏しづらさの感覚が強くあった。理由はわからないが、当初は「反響は長め」と感じていたのに、途中からは「あまり響かない」と感じるようになった。</a:t>
            </a:r>
          </a:p>
          <a:p>
            <a:endParaRPr lang="ja-JP" altLang="en-US">
              <a:latin typeface="Calibri"/>
              <a:ea typeface="游ゴシック"/>
              <a:cs typeface="Calibri"/>
            </a:endParaRPr>
          </a:p>
          <a:p>
            <a:r>
              <a:rPr lang="ja-JP">
                <a:solidFill>
                  <a:srgbClr val="FF0000"/>
                </a:solidFill>
                <a:latin typeface="游ゴシック"/>
                <a:ea typeface="游ゴシック"/>
                <a:cs typeface="Calibri"/>
              </a:rPr>
              <a:t>B8　</a:t>
            </a:r>
            <a:r>
              <a:rPr lang="ja-JP">
                <a:solidFill>
                  <a:srgbClr val="FF0000"/>
                </a:solidFill>
                <a:latin typeface="Calibri"/>
                <a:ea typeface="游ゴシック"/>
                <a:cs typeface="Calibri"/>
              </a:rPr>
              <a:t>東大ホールのような、響きが奥の方に吸い込まれていく感じ。残響とそば鳴りが分離できるので、発した音がどう響くかのフィードバックを得やすい。行為と結果を分離していろんな要素を動かせたので、強弱もアンサンブルの実のあるものになった。演奏もうまくいった。</a:t>
            </a:r>
          </a:p>
          <a:p>
            <a:r>
              <a:rPr lang="ja-JP">
                <a:solidFill>
                  <a:srgbClr val="FF0000"/>
                </a:solidFill>
                <a:latin typeface="游ゴシック"/>
                <a:ea typeface="游ゴシック"/>
                <a:cs typeface="Calibri"/>
              </a:rPr>
              <a:t>A4　</a:t>
            </a:r>
            <a:r>
              <a:rPr lang="ja-JP">
                <a:solidFill>
                  <a:srgbClr val="FF0000"/>
                </a:solidFill>
                <a:latin typeface="Calibri"/>
                <a:ea typeface="游ゴシック"/>
                <a:cs typeface="Calibri"/>
              </a:rPr>
              <a:t>（具体的すぎるかもしれませんが）第一生命ホールを連想するような響きでした。なんとなく周囲の声量が上がったような気がしました。</a:t>
            </a:r>
          </a:p>
          <a:p>
            <a:r>
              <a:rPr lang="ja-JP">
                <a:latin typeface="游ゴシック"/>
                <a:ea typeface="游ゴシック"/>
                <a:cs typeface="Calibri"/>
              </a:rPr>
              <a:t>B3　</a:t>
            </a:r>
            <a:r>
              <a:rPr lang="ja-JP">
                <a:latin typeface="Calibri"/>
                <a:ea typeface="游ゴシック"/>
                <a:cs typeface="Calibri"/>
              </a:rPr>
              <a:t>実際のホールがこれだったら嬉しい。残響が前に伝わる感触があった。</a:t>
            </a:r>
          </a:p>
        </p:txBody>
      </p:sp>
    </p:spTree>
    <p:extLst>
      <p:ext uri="{BB962C8B-B14F-4D97-AF65-F5344CB8AC3E}">
        <p14:creationId xmlns:p14="http://schemas.microsoft.com/office/powerpoint/2010/main" val="2806982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E8E9E-930A-9B17-F6F7-D8AF5CC08ED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37FE4CB-5EB8-7899-DC7C-E108422FDFA3}"/>
              </a:ext>
            </a:extLst>
          </p:cNvPr>
          <p:cNvSpPr txBox="1"/>
          <p:nvPr/>
        </p:nvSpPr>
        <p:spPr>
          <a:xfrm>
            <a:off x="538914" y="714375"/>
            <a:ext cx="1101641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音場C</a:t>
            </a:r>
            <a:endParaRPr lang="en-US" altLang="ja-JP"/>
          </a:p>
          <a:p>
            <a:r>
              <a:rPr lang="ja-JP">
                <a:latin typeface="游ゴシック"/>
                <a:ea typeface="游ゴシック"/>
                <a:cs typeface="Calibri"/>
              </a:rPr>
              <a:t>B5　</a:t>
            </a:r>
            <a:r>
              <a:rPr lang="ja-JP">
                <a:latin typeface="Calibri"/>
                <a:ea typeface="游ゴシック"/>
                <a:cs typeface="Calibri"/>
              </a:rPr>
              <a:t>はじめと比べて響きづらくなったと感じた。</a:t>
            </a:r>
          </a:p>
          <a:p>
            <a:endParaRPr lang="ja-JP" altLang="en-US">
              <a:latin typeface="Calibri"/>
              <a:ea typeface="游ゴシック"/>
              <a:cs typeface="Calibri"/>
            </a:endParaRPr>
          </a:p>
          <a:p>
            <a:r>
              <a:rPr lang="ja-JP">
                <a:solidFill>
                  <a:srgbClr val="FF0000"/>
                </a:solidFill>
                <a:latin typeface="游ゴシック"/>
                <a:ea typeface="游ゴシック"/>
                <a:cs typeface="Calibri"/>
              </a:rPr>
              <a:t>S2　</a:t>
            </a:r>
            <a:r>
              <a:rPr lang="ja-JP">
                <a:solidFill>
                  <a:srgbClr val="FF0000"/>
                </a:solidFill>
                <a:latin typeface="Calibri"/>
                <a:ea typeface="游ゴシック"/>
                <a:cs typeface="Calibri"/>
              </a:rPr>
              <a:t>音を伸ばして消えた後の残響が、全てのパートがキレイに溶け合っているように感じて良かった。</a:t>
            </a:r>
          </a:p>
          <a:p>
            <a:r>
              <a:rPr lang="ja-JP">
                <a:solidFill>
                  <a:srgbClr val="000000"/>
                </a:solidFill>
                <a:latin typeface="游ゴシック"/>
                <a:ea typeface="游ゴシック"/>
                <a:cs typeface="Calibri"/>
              </a:rPr>
              <a:t>S4　</a:t>
            </a:r>
            <a:r>
              <a:rPr lang="ja-JP">
                <a:solidFill>
                  <a:srgbClr val="000000"/>
                </a:solidFill>
                <a:latin typeface="Calibri"/>
                <a:ea typeface="游ゴシック"/>
                <a:cs typeface="Calibri"/>
              </a:rPr>
              <a:t>基準音場よりも、広いホールで歌ったときのような響きの軽やかさを感じた。高音を出した時に変に力むことなく響いたので、歌いやすかった。</a:t>
            </a:r>
          </a:p>
          <a:p>
            <a:r>
              <a:rPr lang="ja-JP">
                <a:solidFill>
                  <a:srgbClr val="000000"/>
                </a:solidFill>
                <a:latin typeface="游ゴシック"/>
                <a:ea typeface="游ゴシック"/>
                <a:cs typeface="Calibri"/>
              </a:rPr>
              <a:t>S5　</a:t>
            </a:r>
            <a:r>
              <a:rPr lang="ja-JP">
                <a:solidFill>
                  <a:srgbClr val="000000"/>
                </a:solidFill>
                <a:latin typeface="Calibri"/>
                <a:ea typeface="游ゴシック"/>
                <a:cs typeface="Calibri"/>
              </a:rPr>
              <a:t>特になかった…ごめんなさい</a:t>
            </a:r>
            <a:endParaRPr lang="en-US" altLang="ja-JP">
              <a:solidFill>
                <a:srgbClr val="000000"/>
              </a:solidFill>
              <a:latin typeface="Calibri"/>
              <a:ea typeface="Meiryo UI"/>
              <a:cs typeface="Calibri"/>
            </a:endParaRPr>
          </a:p>
          <a:p>
            <a:r>
              <a:rPr lang="en-US" altLang="ja-JP">
                <a:solidFill>
                  <a:srgbClr val="000000"/>
                </a:solidFill>
                <a:latin typeface="游ゴシック"/>
                <a:ea typeface="+mn-lt"/>
                <a:cs typeface="Calibri"/>
              </a:rPr>
              <a:t>T1</a:t>
            </a:r>
            <a:r>
              <a:rPr lang="ja-JP">
                <a:solidFill>
                  <a:srgbClr val="000000"/>
                </a:solidFill>
                <a:latin typeface="游ゴシック"/>
                <a:ea typeface="游ゴシック"/>
                <a:cs typeface="Calibri"/>
              </a:rPr>
              <a:t>　</a:t>
            </a:r>
            <a:r>
              <a:rPr lang="ja-JP">
                <a:solidFill>
                  <a:srgbClr val="000000"/>
                </a:solidFill>
                <a:latin typeface="Calibri"/>
                <a:ea typeface="游ゴシック"/>
                <a:cs typeface="Calibri"/>
              </a:rPr>
              <a:t>全体的に響きは増した気がしたが、演奏はしづらかった。</a:t>
            </a:r>
          </a:p>
          <a:p>
            <a:r>
              <a:rPr lang="ja-JP">
                <a:latin typeface="游ゴシック"/>
                <a:ea typeface="游ゴシック"/>
                <a:cs typeface="Calibri"/>
              </a:rPr>
              <a:t>B4　</a:t>
            </a:r>
            <a:r>
              <a:rPr lang="ja-JP">
                <a:latin typeface="Calibri"/>
                <a:ea typeface="游ゴシック"/>
                <a:cs typeface="Calibri"/>
              </a:rPr>
              <a:t>響きが増えたと感じた。</a:t>
            </a:r>
          </a:p>
        </p:txBody>
      </p:sp>
    </p:spTree>
    <p:extLst>
      <p:ext uri="{BB962C8B-B14F-4D97-AF65-F5344CB8AC3E}">
        <p14:creationId xmlns:p14="http://schemas.microsoft.com/office/powerpoint/2010/main" val="1715707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11160-9990-1F87-E29C-3B039A9DADD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8801312-7E1D-1839-B1DE-31D68C2641D8}"/>
              </a:ext>
            </a:extLst>
          </p:cNvPr>
          <p:cNvSpPr txBox="1"/>
          <p:nvPr/>
        </p:nvSpPr>
        <p:spPr>
          <a:xfrm>
            <a:off x="538914" y="714375"/>
            <a:ext cx="1101641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音場D</a:t>
            </a:r>
          </a:p>
          <a:p>
            <a:r>
              <a:rPr lang="ja-JP">
                <a:solidFill>
                  <a:srgbClr val="FF0000"/>
                </a:solidFill>
                <a:ea typeface="游ゴシック"/>
              </a:rPr>
              <a:t>S3　</a:t>
            </a:r>
            <a:r>
              <a:rPr lang="ja-JP">
                <a:solidFill>
                  <a:srgbClr val="FF0000"/>
                </a:solidFill>
                <a:latin typeface="Calibri"/>
                <a:ea typeface="游ゴシック"/>
                <a:cs typeface="Calibri"/>
              </a:rPr>
              <a:t>空間があまり響いてないように感じた。高音は響いても自分の真正面に返ってくるような印象。</a:t>
            </a:r>
          </a:p>
          <a:p>
            <a:r>
              <a:rPr lang="ja-JP">
                <a:solidFill>
                  <a:srgbClr val="000000"/>
                </a:solidFill>
                <a:latin typeface="游ゴシック"/>
                <a:ea typeface="游ゴシック"/>
                <a:cs typeface="Calibri"/>
              </a:rPr>
              <a:t>T1　</a:t>
            </a:r>
            <a:r>
              <a:rPr lang="ja-JP">
                <a:solidFill>
                  <a:srgbClr val="000000"/>
                </a:solidFill>
                <a:latin typeface="Calibri"/>
                <a:ea typeface="游ゴシック"/>
                <a:cs typeface="Calibri"/>
              </a:rPr>
              <a:t>他者の声がよく聞こえたことで演奏がしやすくなった気がした。響きの具合が心地よかった。</a:t>
            </a:r>
          </a:p>
          <a:p>
            <a:r>
              <a:rPr lang="ja-JP">
                <a:solidFill>
                  <a:srgbClr val="000000"/>
                </a:solidFill>
                <a:latin typeface="游ゴシック"/>
                <a:ea typeface="游ゴシック"/>
                <a:cs typeface="Calibri"/>
              </a:rPr>
              <a:t>B3　</a:t>
            </a:r>
            <a:r>
              <a:rPr lang="ja-JP">
                <a:solidFill>
                  <a:srgbClr val="000000"/>
                </a:solidFill>
                <a:latin typeface="Calibri"/>
                <a:ea typeface="游ゴシック"/>
                <a:cs typeface="Calibri"/>
              </a:rPr>
              <a:t>吸音材に囲まれて歌う感覚に近かった。</a:t>
            </a:r>
          </a:p>
          <a:p>
            <a:endParaRPr lang="ja-JP" altLang="en-US">
              <a:latin typeface="Calibri"/>
              <a:ea typeface="游ゴシック"/>
              <a:cs typeface="Calibri"/>
            </a:endParaRPr>
          </a:p>
          <a:p>
            <a:r>
              <a:rPr lang="ja-JP">
                <a:latin typeface="游ゴシック"/>
                <a:ea typeface="游ゴシック"/>
                <a:cs typeface="Calibri"/>
              </a:rPr>
              <a:t>T4　</a:t>
            </a:r>
            <a:r>
              <a:rPr lang="ja-JP">
                <a:latin typeface="Calibri"/>
                <a:ea typeface="游ゴシック"/>
                <a:cs typeface="Calibri"/>
              </a:rPr>
              <a:t>高音が返ってくる感じがした。ちょっといいホール</a:t>
            </a:r>
          </a:p>
        </p:txBody>
      </p:sp>
    </p:spTree>
    <p:extLst>
      <p:ext uri="{BB962C8B-B14F-4D97-AF65-F5344CB8AC3E}">
        <p14:creationId xmlns:p14="http://schemas.microsoft.com/office/powerpoint/2010/main" val="4180011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散布図&#10;&#10;自動的に生成された説明">
            <a:extLst>
              <a:ext uri="{FF2B5EF4-FFF2-40B4-BE49-F238E27FC236}">
                <a16:creationId xmlns:a16="http://schemas.microsoft.com/office/drawing/2014/main" id="{9AA3E793-D803-78D7-B938-FFEF2007828B}"/>
              </a:ext>
            </a:extLst>
          </p:cNvPr>
          <p:cNvPicPr>
            <a:picLocks noChangeAspect="1"/>
          </p:cNvPicPr>
          <p:nvPr/>
        </p:nvPicPr>
        <p:blipFill rotWithShape="1">
          <a:blip r:embed="rId2"/>
          <a:srcRect l="620" r="576"/>
          <a:stretch/>
        </p:blipFill>
        <p:spPr>
          <a:xfrm>
            <a:off x="326409" y="557189"/>
            <a:ext cx="5674893" cy="5743618"/>
          </a:xfrm>
          <a:prstGeom prst="rect">
            <a:avLst/>
          </a:prstGeom>
        </p:spPr>
      </p:pic>
      <p:pic>
        <p:nvPicPr>
          <p:cNvPr id="6" name="図 5" descr="グラフ, 散布図&#10;&#10;自動的に生成された説明">
            <a:extLst>
              <a:ext uri="{FF2B5EF4-FFF2-40B4-BE49-F238E27FC236}">
                <a16:creationId xmlns:a16="http://schemas.microsoft.com/office/drawing/2014/main" id="{D9C649D7-B8C8-AA8F-D2D3-B4B0B9F76503}"/>
              </a:ext>
            </a:extLst>
          </p:cNvPr>
          <p:cNvPicPr>
            <a:picLocks noChangeAspect="1"/>
          </p:cNvPicPr>
          <p:nvPr/>
        </p:nvPicPr>
        <p:blipFill rotWithShape="1">
          <a:blip r:embed="rId3"/>
          <a:srcRect l="712" r="592"/>
          <a:stretch/>
        </p:blipFill>
        <p:spPr>
          <a:xfrm>
            <a:off x="6201585" y="557189"/>
            <a:ext cx="5668684" cy="5743618"/>
          </a:xfrm>
          <a:prstGeom prst="rect">
            <a:avLst/>
          </a:prstGeom>
        </p:spPr>
      </p:pic>
      <p:sp>
        <p:nvSpPr>
          <p:cNvPr id="8" name="テキスト ボックス 7">
            <a:extLst>
              <a:ext uri="{FF2B5EF4-FFF2-40B4-BE49-F238E27FC236}">
                <a16:creationId xmlns:a16="http://schemas.microsoft.com/office/drawing/2014/main" id="{89B702B6-497D-B429-B8E2-C7943FB2C45A}"/>
              </a:ext>
            </a:extLst>
          </p:cNvPr>
          <p:cNvSpPr txBox="1"/>
          <p:nvPr/>
        </p:nvSpPr>
        <p:spPr>
          <a:xfrm>
            <a:off x="2903381" y="93928"/>
            <a:ext cx="6379029" cy="369332"/>
          </a:xfrm>
          <a:prstGeom prst="rect">
            <a:avLst/>
          </a:prstGeom>
          <a:noFill/>
        </p:spPr>
        <p:txBody>
          <a:bodyPr wrap="square" rtlCol="0" anchor="ctr">
            <a:spAutoFit/>
          </a:bodyPr>
          <a:lstStyle/>
          <a:p>
            <a:pPr algn="ctr"/>
            <a:r>
              <a:rPr lang="ja-JP" altLang="en-US"/>
              <a:t>強弱の付けやすさ</a:t>
            </a:r>
            <a:endParaRPr kumimoji="1" lang="ja-JP" altLang="en-US"/>
          </a:p>
        </p:txBody>
      </p:sp>
      <p:sp>
        <p:nvSpPr>
          <p:cNvPr id="24" name="正方形/長方形 23">
            <a:extLst>
              <a:ext uri="{FF2B5EF4-FFF2-40B4-BE49-F238E27FC236}">
                <a16:creationId xmlns:a16="http://schemas.microsoft.com/office/drawing/2014/main" id="{D9C7F230-76B0-F6B5-D1C2-82696E7E46C0}"/>
              </a:ext>
            </a:extLst>
          </p:cNvPr>
          <p:cNvSpPr/>
          <p:nvPr/>
        </p:nvSpPr>
        <p:spPr>
          <a:xfrm>
            <a:off x="1099454" y="979713"/>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77546A8-5AEE-B1A8-96B1-344A5F68199D}"/>
              </a:ext>
            </a:extLst>
          </p:cNvPr>
          <p:cNvSpPr/>
          <p:nvPr/>
        </p:nvSpPr>
        <p:spPr>
          <a:xfrm>
            <a:off x="1099454" y="4397825"/>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EE347C5C-38A0-ABD7-5982-B29D6BDB4ED5}"/>
              </a:ext>
            </a:extLst>
          </p:cNvPr>
          <p:cNvSpPr/>
          <p:nvPr/>
        </p:nvSpPr>
        <p:spPr>
          <a:xfrm>
            <a:off x="4517571" y="979713"/>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CCBFEDC-A5F3-8F50-298D-CC815F40CC92}"/>
              </a:ext>
            </a:extLst>
          </p:cNvPr>
          <p:cNvSpPr/>
          <p:nvPr/>
        </p:nvSpPr>
        <p:spPr>
          <a:xfrm>
            <a:off x="4517571" y="4397825"/>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C7C7D3B7-C3E5-C4E6-09FA-B4ADF9BBED6A}"/>
              </a:ext>
            </a:extLst>
          </p:cNvPr>
          <p:cNvSpPr/>
          <p:nvPr/>
        </p:nvSpPr>
        <p:spPr>
          <a:xfrm>
            <a:off x="2469188" y="2373086"/>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E37C57EC-7BB9-F5F3-3118-37BAE8D57B61}"/>
              </a:ext>
            </a:extLst>
          </p:cNvPr>
          <p:cNvSpPr/>
          <p:nvPr/>
        </p:nvSpPr>
        <p:spPr>
          <a:xfrm>
            <a:off x="2469188" y="979713"/>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67D029AC-187A-C170-CD3B-2BB4289D016C}"/>
              </a:ext>
            </a:extLst>
          </p:cNvPr>
          <p:cNvSpPr/>
          <p:nvPr/>
        </p:nvSpPr>
        <p:spPr>
          <a:xfrm>
            <a:off x="2469188" y="4397826"/>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C55FB444-9B9C-E110-CEBB-7F97782813C4}"/>
              </a:ext>
            </a:extLst>
          </p:cNvPr>
          <p:cNvSpPr/>
          <p:nvPr/>
        </p:nvSpPr>
        <p:spPr>
          <a:xfrm rot="5400000">
            <a:off x="4174672" y="2715986"/>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4E0B2747-E246-547E-6B67-62E4DC18AA0C}"/>
              </a:ext>
            </a:extLst>
          </p:cNvPr>
          <p:cNvSpPr/>
          <p:nvPr/>
        </p:nvSpPr>
        <p:spPr>
          <a:xfrm rot="5400000">
            <a:off x="772884" y="2699656"/>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F01E4276-84FC-4A9A-9F27-195DD09CC124}"/>
              </a:ext>
            </a:extLst>
          </p:cNvPr>
          <p:cNvSpPr/>
          <p:nvPr/>
        </p:nvSpPr>
        <p:spPr>
          <a:xfrm>
            <a:off x="7004650" y="990597"/>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92E9AB1D-FFAA-5577-3D4E-C308CCA0B4CB}"/>
              </a:ext>
            </a:extLst>
          </p:cNvPr>
          <p:cNvSpPr/>
          <p:nvPr/>
        </p:nvSpPr>
        <p:spPr>
          <a:xfrm>
            <a:off x="7004650" y="4408709"/>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82A5348E-ACF1-EDC4-7518-F12D94693EB9}"/>
              </a:ext>
            </a:extLst>
          </p:cNvPr>
          <p:cNvSpPr/>
          <p:nvPr/>
        </p:nvSpPr>
        <p:spPr>
          <a:xfrm>
            <a:off x="10422767" y="990597"/>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D40FAA67-BFC6-EFE7-FCEE-0FD13A11BB69}"/>
              </a:ext>
            </a:extLst>
          </p:cNvPr>
          <p:cNvSpPr/>
          <p:nvPr/>
        </p:nvSpPr>
        <p:spPr>
          <a:xfrm>
            <a:off x="10422767" y="4408709"/>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0D352B3E-9128-ADC8-CE81-5BB5D777E503}"/>
              </a:ext>
            </a:extLst>
          </p:cNvPr>
          <p:cNvSpPr/>
          <p:nvPr/>
        </p:nvSpPr>
        <p:spPr>
          <a:xfrm>
            <a:off x="8374384" y="2383970"/>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A1C2D858-4CD3-4422-4C95-83B355BDF7CF}"/>
              </a:ext>
            </a:extLst>
          </p:cNvPr>
          <p:cNvSpPr/>
          <p:nvPr/>
        </p:nvSpPr>
        <p:spPr>
          <a:xfrm>
            <a:off x="8374384" y="990597"/>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EFD142CF-7493-361D-58A1-8C10010C7AE1}"/>
              </a:ext>
            </a:extLst>
          </p:cNvPr>
          <p:cNvSpPr/>
          <p:nvPr/>
        </p:nvSpPr>
        <p:spPr>
          <a:xfrm>
            <a:off x="8374384" y="4408710"/>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BD4CC491-973B-A23E-69D7-449090CE48FD}"/>
              </a:ext>
            </a:extLst>
          </p:cNvPr>
          <p:cNvSpPr/>
          <p:nvPr/>
        </p:nvSpPr>
        <p:spPr>
          <a:xfrm rot="5400000">
            <a:off x="10079868" y="2726870"/>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5F5F730F-2555-4089-6CF5-8759235F9E03}"/>
              </a:ext>
            </a:extLst>
          </p:cNvPr>
          <p:cNvSpPr/>
          <p:nvPr/>
        </p:nvSpPr>
        <p:spPr>
          <a:xfrm rot="5400000">
            <a:off x="6678080" y="2710540"/>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12403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367A5-60CD-100B-A93E-029E950261C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0AEA11D-91CE-D80A-855F-C234ED46C7BF}"/>
              </a:ext>
            </a:extLst>
          </p:cNvPr>
          <p:cNvSpPr txBox="1"/>
          <p:nvPr/>
        </p:nvSpPr>
        <p:spPr>
          <a:xfrm>
            <a:off x="538914" y="714375"/>
            <a:ext cx="1101641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音場A</a:t>
            </a:r>
          </a:p>
          <a:p>
            <a:r>
              <a:rPr lang="ja-JP">
                <a:solidFill>
                  <a:srgbClr val="FF0000"/>
                </a:solidFill>
                <a:ea typeface="游ゴシック"/>
              </a:rPr>
              <a:t>B8　</a:t>
            </a:r>
            <a:r>
              <a:rPr lang="ja-JP">
                <a:solidFill>
                  <a:srgbClr val="FF0000"/>
                </a:solidFill>
                <a:latin typeface="Calibri"/>
                <a:ea typeface="游ゴシック"/>
                <a:cs typeface="Calibri"/>
              </a:rPr>
              <a:t>基準と比べて、響きの濃度がうすまって代わりに客席方向の奥行が足された感じ。自分の声もある程度把握でき、周りの人の声も聴こえるが、響きが発散ぎみで、焦点を合わせずらく、アンサンブルや強弱の設定はしづらくなった。演奏もうまくいかなかったと思う。</a:t>
            </a:r>
          </a:p>
          <a:p>
            <a:endParaRPr lang="ja-JP" altLang="en-US">
              <a:ea typeface="游ゴシック"/>
            </a:endParaRPr>
          </a:p>
          <a:p>
            <a:r>
              <a:rPr lang="ja-JP">
                <a:solidFill>
                  <a:srgbClr val="FF0000"/>
                </a:solidFill>
                <a:ea typeface="游ゴシック"/>
              </a:rPr>
              <a:t>S2　</a:t>
            </a:r>
            <a:r>
              <a:rPr lang="ja-JP">
                <a:solidFill>
                  <a:srgbClr val="FF0000"/>
                </a:solidFill>
                <a:latin typeface="Calibri"/>
                <a:ea typeface="游ゴシック"/>
                <a:cs typeface="Calibri"/>
              </a:rPr>
              <a:t>先程の例より演奏がとてもしやすくなったと感じる。自分の演奏の調子もあるかもしれないが、強弱が全体的にとてもわかりやすくなったと感じる。特にcresc.</a:t>
            </a:r>
          </a:p>
          <a:p>
            <a:r>
              <a:rPr lang="ja-JP">
                <a:solidFill>
                  <a:srgbClr val="FF0000"/>
                </a:solidFill>
                <a:ea typeface="游ゴシック"/>
              </a:rPr>
              <a:t>A4　</a:t>
            </a:r>
            <a:r>
              <a:rPr lang="ja-JP">
                <a:solidFill>
                  <a:srgbClr val="FF0000"/>
                </a:solidFill>
                <a:latin typeface="Calibri"/>
                <a:ea typeface="游ゴシック"/>
                <a:cs typeface="Calibri"/>
              </a:rPr>
              <a:t>４つの中で一番知らない感じの響き方でした。フレーズ末の残響についてはそんなにつよいと感じませんでした。</a:t>
            </a:r>
          </a:p>
          <a:p>
            <a:r>
              <a:rPr lang="ja-JP">
                <a:solidFill>
                  <a:srgbClr val="000000"/>
                </a:solidFill>
                <a:latin typeface="游ゴシック"/>
                <a:ea typeface="游ゴシック"/>
                <a:cs typeface="Calibri"/>
              </a:rPr>
              <a:t>S5　</a:t>
            </a:r>
            <a:r>
              <a:rPr lang="ja-JP">
                <a:solidFill>
                  <a:srgbClr val="000000"/>
                </a:solidFill>
                <a:latin typeface="Calibri"/>
                <a:ea typeface="游ゴシック"/>
                <a:cs typeface="Calibri"/>
              </a:rPr>
              <a:t>自分の声が聞きやすくなった分、他人の声の響きが感じにくくなった？</a:t>
            </a:r>
          </a:p>
          <a:p>
            <a:r>
              <a:rPr lang="ja-JP">
                <a:solidFill>
                  <a:srgbClr val="000000"/>
                </a:solidFill>
                <a:latin typeface="游ゴシック"/>
                <a:ea typeface="游ゴシック"/>
                <a:cs typeface="Calibri"/>
              </a:rPr>
              <a:t>T7　</a:t>
            </a:r>
            <a:r>
              <a:rPr lang="ja-JP">
                <a:solidFill>
                  <a:srgbClr val="000000"/>
                </a:solidFill>
                <a:latin typeface="Calibri"/>
                <a:ea typeface="游ゴシック"/>
                <a:cs typeface="Calibri"/>
              </a:rPr>
              <a:t>響きがよくて、歌いやすく感じた。</a:t>
            </a:r>
            <a:endParaRPr lang="ja-JP"/>
          </a:p>
        </p:txBody>
      </p:sp>
    </p:spTree>
    <p:extLst>
      <p:ext uri="{BB962C8B-B14F-4D97-AF65-F5344CB8AC3E}">
        <p14:creationId xmlns:p14="http://schemas.microsoft.com/office/powerpoint/2010/main" val="3503173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1F77A-9ECC-AC67-AA5E-8F97D9F811D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B39CA7D-4F74-B84A-EA1F-1F3102E2E4F0}"/>
              </a:ext>
            </a:extLst>
          </p:cNvPr>
          <p:cNvSpPr txBox="1"/>
          <p:nvPr/>
        </p:nvSpPr>
        <p:spPr>
          <a:xfrm>
            <a:off x="538914" y="714375"/>
            <a:ext cx="1101641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音場B</a:t>
            </a:r>
          </a:p>
          <a:p>
            <a:r>
              <a:rPr lang="en-US" altLang="ja-JP">
                <a:ea typeface="游ゴシック"/>
                <a:cs typeface="Calibri"/>
              </a:rPr>
              <a:t>A7</a:t>
            </a:r>
            <a:r>
              <a:rPr lang="ja-JP" altLang="en-US">
                <a:ea typeface="游ゴシック"/>
                <a:cs typeface="Calibri"/>
              </a:rPr>
              <a:t>　</a:t>
            </a:r>
            <a:r>
              <a:rPr lang="ja-JP" altLang="en-US">
                <a:solidFill>
                  <a:srgbClr val="000000"/>
                </a:solidFill>
                <a:latin typeface="Calibri"/>
                <a:ea typeface="游ゴシック"/>
                <a:cs typeface="Calibri"/>
              </a:rPr>
              <a:t>後半は音がペタッとする印象を受けた。</a:t>
            </a:r>
          </a:p>
          <a:p>
            <a:endParaRPr lang="ja-JP" altLang="en-US">
              <a:latin typeface="Calibri"/>
              <a:ea typeface="游ゴシック"/>
              <a:cs typeface="Calibri"/>
            </a:endParaRPr>
          </a:p>
          <a:p>
            <a:r>
              <a:rPr lang="ja-JP">
                <a:solidFill>
                  <a:srgbClr val="FF0000"/>
                </a:solidFill>
                <a:latin typeface="游ゴシック"/>
                <a:ea typeface="游ゴシック"/>
                <a:cs typeface="Calibri"/>
              </a:rPr>
              <a:t>B2　</a:t>
            </a:r>
            <a:r>
              <a:rPr lang="ja-JP">
                <a:solidFill>
                  <a:srgbClr val="FF0000"/>
                </a:solidFill>
                <a:latin typeface="Calibri"/>
                <a:ea typeface="游ゴシック"/>
                <a:cs typeface="Calibri"/>
              </a:rPr>
              <a:t>特にとなりのテナーの音がよく聞こえた。ソプラノ、アルトは変わらず。また、長い音があまり響きすぎないので、音の中でも強弱がつけやすかった。</a:t>
            </a:r>
          </a:p>
          <a:p>
            <a:r>
              <a:rPr lang="ja-JP">
                <a:solidFill>
                  <a:srgbClr val="FF0000"/>
                </a:solidFill>
                <a:latin typeface="游ゴシック"/>
                <a:ea typeface="游ゴシック"/>
                <a:cs typeface="Calibri"/>
              </a:rPr>
              <a:t>S2　</a:t>
            </a:r>
            <a:r>
              <a:rPr lang="ja-JP">
                <a:solidFill>
                  <a:srgbClr val="FF0000"/>
                </a:solidFill>
                <a:latin typeface="Calibri"/>
                <a:ea typeface="游ゴシック"/>
                <a:cs typeface="Calibri"/>
              </a:rPr>
              <a:t>個人的に、パターン１、２（EF、LB）より好きな響きだった。</a:t>
            </a:r>
          </a:p>
          <a:p>
            <a:r>
              <a:rPr lang="en-US" altLang="ja-JP">
                <a:solidFill>
                  <a:srgbClr val="000000"/>
                </a:solidFill>
                <a:latin typeface="游ゴシック"/>
                <a:ea typeface="+mn-lt"/>
                <a:cs typeface="Calibri"/>
              </a:rPr>
              <a:t>A1</a:t>
            </a:r>
            <a:r>
              <a:rPr lang="ja-JP">
                <a:solidFill>
                  <a:srgbClr val="000000"/>
                </a:solidFill>
                <a:latin typeface="游ゴシック"/>
                <a:ea typeface="游ゴシック"/>
                <a:cs typeface="Calibri"/>
              </a:rPr>
              <a:t>　</a:t>
            </a:r>
            <a:r>
              <a:rPr lang="ja-JP">
                <a:solidFill>
                  <a:srgbClr val="000000"/>
                </a:solidFill>
                <a:latin typeface="Calibri"/>
                <a:ea typeface="游ゴシック"/>
                <a:cs typeface="Calibri"/>
              </a:rPr>
              <a:t>響きとアンサンブルのしやすさのバランスはちょうど良い。ただロングトーンというかフレーズの切れ目（休符）にエコーが残ってしまい、そこは少しやりにくかった。</a:t>
            </a:r>
          </a:p>
          <a:p>
            <a:r>
              <a:rPr lang="ja-JP">
                <a:solidFill>
                  <a:srgbClr val="FF0000"/>
                </a:solidFill>
                <a:latin typeface="游ゴシック"/>
                <a:ea typeface="游ゴシック"/>
                <a:cs typeface="Calibri"/>
              </a:rPr>
              <a:t>A4　</a:t>
            </a:r>
            <a:r>
              <a:rPr lang="ja-JP">
                <a:solidFill>
                  <a:srgbClr val="FF0000"/>
                </a:solidFill>
                <a:latin typeface="Calibri"/>
                <a:ea typeface="游ゴシック"/>
                <a:cs typeface="Calibri"/>
              </a:rPr>
              <a:t>響きが明るい印象を受けました。</a:t>
            </a:r>
            <a:endParaRPr lang="ja-JP" altLang="en-US">
              <a:solidFill>
                <a:srgbClr val="FF0000"/>
              </a:solidFill>
              <a:latin typeface="Calibri"/>
              <a:ea typeface="+mn-lt"/>
              <a:cs typeface="Calibri"/>
            </a:endParaRPr>
          </a:p>
          <a:p>
            <a:r>
              <a:rPr lang="en-US" altLang="ja-JP">
                <a:solidFill>
                  <a:srgbClr val="000000"/>
                </a:solidFill>
                <a:latin typeface="游ゴシック"/>
                <a:ea typeface="+mn-lt"/>
                <a:cs typeface="Calibri"/>
              </a:rPr>
              <a:t>T</a:t>
            </a:r>
            <a:r>
              <a:rPr lang="en-US" altLang="ja-JP">
                <a:solidFill>
                  <a:srgbClr val="000000"/>
                </a:solidFill>
                <a:latin typeface="游ゴシック"/>
                <a:ea typeface="游ゴシック"/>
                <a:cs typeface="Calibri"/>
              </a:rPr>
              <a:t>3</a:t>
            </a:r>
            <a:r>
              <a:rPr lang="ja-JP" altLang="en-US">
                <a:solidFill>
                  <a:srgbClr val="000000"/>
                </a:solidFill>
                <a:latin typeface="游ゴシック"/>
                <a:ea typeface="游ゴシック"/>
                <a:cs typeface="Calibri"/>
              </a:rPr>
              <a:t>　</a:t>
            </a:r>
            <a:r>
              <a:rPr lang="ja-JP" altLang="en-US">
                <a:solidFill>
                  <a:srgbClr val="000000"/>
                </a:solidFill>
                <a:latin typeface="Calibri"/>
                <a:ea typeface="游ゴシック"/>
                <a:cs typeface="Calibri"/>
              </a:rPr>
              <a:t>響きが遠くまでよく届いているかのような響きになった（特に女声側）。四声での和声も合わせやすくなっている。</a:t>
            </a:r>
            <a:endParaRPr lang="ja-JP"/>
          </a:p>
          <a:p>
            <a:r>
              <a:rPr lang="en-US" altLang="ja-JP">
                <a:solidFill>
                  <a:srgbClr val="000000"/>
                </a:solidFill>
                <a:latin typeface="游ゴシック"/>
                <a:ea typeface="游ゴシック"/>
                <a:cs typeface="Calibri"/>
              </a:rPr>
              <a:t>B3</a:t>
            </a:r>
            <a:r>
              <a:rPr lang="ja-JP" altLang="en-US">
                <a:solidFill>
                  <a:srgbClr val="000000"/>
                </a:solidFill>
                <a:latin typeface="游ゴシック"/>
                <a:ea typeface="游ゴシック"/>
                <a:cs typeface="Calibri"/>
              </a:rPr>
              <a:t>　</a:t>
            </a:r>
            <a:r>
              <a:rPr lang="ja-JP" altLang="en-US">
                <a:solidFill>
                  <a:srgbClr val="000000"/>
                </a:solidFill>
                <a:latin typeface="Calibri"/>
                <a:ea typeface="游ゴシック"/>
                <a:cs typeface="Calibri"/>
              </a:rPr>
              <a:t>相手の音の間違いがよく聴こえてしまったからか、なかなか溶けにくい感じが（心理的にも）した。自他ともに声は聴こえやすい。</a:t>
            </a:r>
          </a:p>
        </p:txBody>
      </p:sp>
    </p:spTree>
    <p:extLst>
      <p:ext uri="{BB962C8B-B14F-4D97-AF65-F5344CB8AC3E}">
        <p14:creationId xmlns:p14="http://schemas.microsoft.com/office/powerpoint/2010/main" val="738243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AC7D3-C0C2-ECFF-C261-35DBBE43D61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6EFB2FD-5275-6916-4962-55F0CF8A1626}"/>
              </a:ext>
            </a:extLst>
          </p:cNvPr>
          <p:cNvSpPr txBox="1"/>
          <p:nvPr/>
        </p:nvSpPr>
        <p:spPr>
          <a:xfrm>
            <a:off x="538914" y="714375"/>
            <a:ext cx="1101641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音場C</a:t>
            </a:r>
          </a:p>
          <a:p>
            <a:endParaRPr lang="ja-JP" altLang="en-US">
              <a:latin typeface="Calibri"/>
              <a:ea typeface="游ゴシック"/>
              <a:cs typeface="Calibri"/>
            </a:endParaRPr>
          </a:p>
          <a:p>
            <a:r>
              <a:rPr lang="ja-JP">
                <a:ea typeface="游ゴシック"/>
                <a:cs typeface="Calibri"/>
              </a:rPr>
              <a:t>T8　</a:t>
            </a:r>
            <a:r>
              <a:rPr lang="ja-JP">
                <a:solidFill>
                  <a:srgbClr val="000000"/>
                </a:solidFill>
                <a:latin typeface="Calibri"/>
                <a:ea typeface="游ゴシック"/>
                <a:cs typeface="Calibri"/>
              </a:rPr>
              <a:t>クレッシェンド部分のまとまりやすさが高まった？上手い団がより上手く聞こえる的な？</a:t>
            </a:r>
          </a:p>
          <a:p>
            <a:r>
              <a:rPr lang="ja-JP">
                <a:solidFill>
                  <a:srgbClr val="FF0000"/>
                </a:solidFill>
                <a:latin typeface="游ゴシック"/>
                <a:ea typeface="游ゴシック"/>
                <a:cs typeface="Calibri"/>
              </a:rPr>
              <a:t>B8　</a:t>
            </a:r>
            <a:r>
              <a:rPr lang="ja-JP">
                <a:solidFill>
                  <a:srgbClr val="FF0000"/>
                </a:solidFill>
                <a:latin typeface="Calibri"/>
                <a:ea typeface="游ゴシック"/>
                <a:cs typeface="Calibri"/>
              </a:rPr>
              <a:t>東大ホールのような、響きが奥の方に吸い込まれていく感じ。残響とそば鳴りが分離できるので、発した音がどう響くかのフィードバックを得やすい。行為と結果を分離していろんな要素を動かせたので、強弱もアンサンブルの実のあるものになった。演奏もうまくいった。</a:t>
            </a:r>
          </a:p>
          <a:p>
            <a:r>
              <a:rPr lang="ja-JP">
                <a:solidFill>
                  <a:srgbClr val="FF0000"/>
                </a:solidFill>
                <a:latin typeface="游ゴシック"/>
                <a:ea typeface="游ゴシック"/>
                <a:cs typeface="Calibri"/>
              </a:rPr>
              <a:t>S7　</a:t>
            </a:r>
          </a:p>
          <a:p>
            <a:r>
              <a:rPr lang="ja-JP">
                <a:solidFill>
                  <a:srgbClr val="FF0000"/>
                </a:solidFill>
                <a:ea typeface="游ゴシック"/>
                <a:cs typeface="Calibri"/>
              </a:rPr>
              <a:t>A2　</a:t>
            </a:r>
            <a:r>
              <a:rPr lang="ja-JP">
                <a:solidFill>
                  <a:srgbClr val="FF0000"/>
                </a:solidFill>
                <a:latin typeface="Calibri"/>
                <a:ea typeface="游ゴシック"/>
                <a:cs typeface="Calibri"/>
              </a:rPr>
              <a:t>一番（パターンの中では）歌いやすかったです。</a:t>
            </a:r>
          </a:p>
          <a:p>
            <a:r>
              <a:rPr lang="ja-JP">
                <a:solidFill>
                  <a:srgbClr val="FF0000"/>
                </a:solidFill>
                <a:ea typeface="游ゴシック"/>
                <a:cs typeface="Calibri"/>
              </a:rPr>
              <a:t>A4　</a:t>
            </a:r>
            <a:r>
              <a:rPr lang="ja-JP">
                <a:solidFill>
                  <a:srgbClr val="FF0000"/>
                </a:solidFill>
                <a:latin typeface="Calibri"/>
                <a:ea typeface="游ゴシック"/>
                <a:cs typeface="Calibri"/>
              </a:rPr>
              <a:t>（具体的すぎるかもしれませんが）第一生命ホールを連想するような響きでした。なんとなく周囲の声量が上がったような気がしました。</a:t>
            </a:r>
          </a:p>
          <a:p>
            <a:r>
              <a:rPr lang="ja-JP">
                <a:solidFill>
                  <a:srgbClr val="000000"/>
                </a:solidFill>
                <a:ea typeface="游ゴシック"/>
                <a:cs typeface="Calibri"/>
              </a:rPr>
              <a:t>A6　</a:t>
            </a:r>
            <a:r>
              <a:rPr lang="ja-JP">
                <a:solidFill>
                  <a:srgbClr val="000000"/>
                </a:solidFill>
                <a:latin typeface="Calibri"/>
                <a:ea typeface="游ゴシック"/>
                <a:cs typeface="Calibri"/>
              </a:rPr>
              <a:t>何かが微妙に違うな〜くらいには思いましたが、何がと聞かれると答えられない感じです。</a:t>
            </a:r>
          </a:p>
          <a:p>
            <a:r>
              <a:rPr lang="ja-JP">
                <a:solidFill>
                  <a:srgbClr val="000000"/>
                </a:solidFill>
                <a:ea typeface="游ゴシック"/>
                <a:cs typeface="Calibri"/>
              </a:rPr>
              <a:t>B6　</a:t>
            </a:r>
            <a:r>
              <a:rPr lang="ja-JP">
                <a:solidFill>
                  <a:srgbClr val="000000"/>
                </a:solidFill>
                <a:latin typeface="Calibri"/>
                <a:ea typeface="游ゴシック"/>
                <a:cs typeface="Calibri"/>
              </a:rPr>
              <a:t>皆が歌いやすそうにしていたのでそれに乗れた感じ。</a:t>
            </a:r>
          </a:p>
        </p:txBody>
      </p:sp>
    </p:spTree>
    <p:extLst>
      <p:ext uri="{BB962C8B-B14F-4D97-AF65-F5344CB8AC3E}">
        <p14:creationId xmlns:p14="http://schemas.microsoft.com/office/powerpoint/2010/main" val="3012341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22AA1-9FF9-5B55-FAF1-1C9E057D85B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31419DB-970F-F9CE-F0BC-A51A557DCBA5}"/>
              </a:ext>
            </a:extLst>
          </p:cNvPr>
          <p:cNvSpPr txBox="1"/>
          <p:nvPr/>
        </p:nvSpPr>
        <p:spPr>
          <a:xfrm>
            <a:off x="538914" y="714375"/>
            <a:ext cx="1101641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音場D</a:t>
            </a:r>
          </a:p>
          <a:p>
            <a:r>
              <a:rPr lang="ja-JP">
                <a:ea typeface="游ゴシック"/>
              </a:rPr>
              <a:t>S8　</a:t>
            </a:r>
            <a:r>
              <a:rPr lang="ja-JP">
                <a:latin typeface="Calibri"/>
                <a:ea typeface="游ゴシック"/>
                <a:cs typeface="Calibri"/>
              </a:rPr>
              <a:t>基準よりも早く返ってくる感じがしました。</a:t>
            </a:r>
          </a:p>
          <a:p>
            <a:r>
              <a:rPr lang="ja-JP">
                <a:ea typeface="游ゴシック"/>
              </a:rPr>
              <a:t>B3　</a:t>
            </a:r>
            <a:r>
              <a:rPr lang="ja-JP">
                <a:latin typeface="Calibri"/>
                <a:ea typeface="游ゴシック"/>
                <a:cs typeface="Calibri"/>
              </a:rPr>
              <a:t>吸音材に囲まれて歌う感覚に近かった。</a:t>
            </a:r>
          </a:p>
          <a:p>
            <a:endParaRPr lang="ja-JP" altLang="en-US">
              <a:ea typeface="游ゴシック"/>
            </a:endParaRPr>
          </a:p>
          <a:p>
            <a:r>
              <a:rPr lang="ja-JP">
                <a:solidFill>
                  <a:srgbClr val="FF0000"/>
                </a:solidFill>
                <a:ea typeface="游ゴシック"/>
              </a:rPr>
              <a:t>S2　</a:t>
            </a:r>
            <a:r>
              <a:rPr lang="ja-JP">
                <a:solidFill>
                  <a:srgbClr val="FF0000"/>
                </a:solidFill>
                <a:latin typeface="Calibri"/>
                <a:ea typeface="游ゴシック"/>
                <a:cs typeface="Calibri"/>
              </a:rPr>
              <a:t>響きが減り、他のパートに合わせやすくなったと感じた。反対に、響きが減った分、多くエネルギーを使い、疲れやすくなった。</a:t>
            </a:r>
          </a:p>
          <a:p>
            <a:r>
              <a:rPr lang="ja-JP">
                <a:solidFill>
                  <a:srgbClr val="000000"/>
                </a:solidFill>
                <a:latin typeface="游ゴシック"/>
                <a:ea typeface="游ゴシック"/>
                <a:cs typeface="Calibri"/>
              </a:rPr>
              <a:t>S5　</a:t>
            </a:r>
            <a:r>
              <a:rPr lang="ja-JP">
                <a:solidFill>
                  <a:srgbClr val="000000"/>
                </a:solidFill>
                <a:latin typeface="Calibri"/>
                <a:ea typeface="游ゴシック"/>
                <a:cs typeface="Calibri"/>
              </a:rPr>
              <a:t>男声がすごく聞きやすくなった？</a:t>
            </a:r>
          </a:p>
          <a:p>
            <a:r>
              <a:rPr lang="ja-JP">
                <a:solidFill>
                  <a:srgbClr val="FF0000"/>
                </a:solidFill>
                <a:latin typeface="游ゴシック"/>
                <a:ea typeface="游ゴシック"/>
                <a:cs typeface="Calibri"/>
              </a:rPr>
              <a:t>A4　</a:t>
            </a:r>
            <a:r>
              <a:rPr lang="ja-JP">
                <a:solidFill>
                  <a:srgbClr val="FF0000"/>
                </a:solidFill>
                <a:latin typeface="Calibri"/>
                <a:ea typeface="游ゴシック"/>
                <a:cs typeface="Calibri"/>
              </a:rPr>
              <a:t>バスの音が明らかに聞こえにくく感じました。倍音がきこえないような感覚がありました。</a:t>
            </a:r>
          </a:p>
          <a:p>
            <a:r>
              <a:rPr lang="ja-JP">
                <a:solidFill>
                  <a:srgbClr val="000000"/>
                </a:solidFill>
                <a:latin typeface="游ゴシック"/>
                <a:ea typeface="游ゴシック"/>
                <a:cs typeface="Calibri"/>
              </a:rPr>
              <a:t>T3　</a:t>
            </a:r>
            <a:r>
              <a:rPr lang="ja-JP">
                <a:solidFill>
                  <a:srgbClr val="000000"/>
                </a:solidFill>
                <a:latin typeface="Calibri"/>
                <a:ea typeface="游ゴシック"/>
                <a:cs typeface="Calibri"/>
              </a:rPr>
              <a:t>自他ともに周囲からの反響をよく聴くことができ、遠くに響いてゆく感覚もある。かなり歌い手にとってはありがたい環境。</a:t>
            </a:r>
          </a:p>
        </p:txBody>
      </p:sp>
    </p:spTree>
    <p:extLst>
      <p:ext uri="{BB962C8B-B14F-4D97-AF65-F5344CB8AC3E}">
        <p14:creationId xmlns:p14="http://schemas.microsoft.com/office/powerpoint/2010/main" val="1073702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散布図&#10;&#10;自動的に生成された説明">
            <a:extLst>
              <a:ext uri="{FF2B5EF4-FFF2-40B4-BE49-F238E27FC236}">
                <a16:creationId xmlns:a16="http://schemas.microsoft.com/office/drawing/2014/main" id="{D95F3050-ED66-4AD9-C4B2-0B7580E1818F}"/>
              </a:ext>
            </a:extLst>
          </p:cNvPr>
          <p:cNvPicPr>
            <a:picLocks noChangeAspect="1"/>
          </p:cNvPicPr>
          <p:nvPr/>
        </p:nvPicPr>
        <p:blipFill rotWithShape="1">
          <a:blip r:embed="rId2"/>
          <a:srcRect l="557" r="639"/>
          <a:stretch/>
        </p:blipFill>
        <p:spPr>
          <a:xfrm>
            <a:off x="315523" y="557189"/>
            <a:ext cx="5674893" cy="5743618"/>
          </a:xfrm>
          <a:prstGeom prst="rect">
            <a:avLst/>
          </a:prstGeom>
        </p:spPr>
      </p:pic>
      <p:pic>
        <p:nvPicPr>
          <p:cNvPr id="6" name="図 5" descr="グラフ, 散布図&#10;&#10;自動的に生成された説明">
            <a:extLst>
              <a:ext uri="{FF2B5EF4-FFF2-40B4-BE49-F238E27FC236}">
                <a16:creationId xmlns:a16="http://schemas.microsoft.com/office/drawing/2014/main" id="{E7307E7B-7C4B-2418-B6F1-F486E955827C}"/>
              </a:ext>
            </a:extLst>
          </p:cNvPr>
          <p:cNvPicPr>
            <a:picLocks noChangeAspect="1"/>
          </p:cNvPicPr>
          <p:nvPr/>
        </p:nvPicPr>
        <p:blipFill rotWithShape="1">
          <a:blip r:embed="rId3"/>
          <a:srcRect l="711" r="593"/>
          <a:stretch/>
        </p:blipFill>
        <p:spPr>
          <a:xfrm>
            <a:off x="6201585" y="557189"/>
            <a:ext cx="5668684" cy="5743618"/>
          </a:xfrm>
          <a:prstGeom prst="rect">
            <a:avLst/>
          </a:prstGeom>
        </p:spPr>
      </p:pic>
      <p:sp>
        <p:nvSpPr>
          <p:cNvPr id="7" name="テキスト ボックス 6">
            <a:extLst>
              <a:ext uri="{FF2B5EF4-FFF2-40B4-BE49-F238E27FC236}">
                <a16:creationId xmlns:a16="http://schemas.microsoft.com/office/drawing/2014/main" id="{51156470-D077-ADE5-B5AC-C190DCAF0A16}"/>
              </a:ext>
            </a:extLst>
          </p:cNvPr>
          <p:cNvSpPr txBox="1"/>
          <p:nvPr/>
        </p:nvSpPr>
        <p:spPr>
          <a:xfrm>
            <a:off x="2903381" y="93928"/>
            <a:ext cx="6379029" cy="369332"/>
          </a:xfrm>
          <a:prstGeom prst="rect">
            <a:avLst/>
          </a:prstGeom>
          <a:noFill/>
        </p:spPr>
        <p:txBody>
          <a:bodyPr wrap="square" rtlCol="0" anchor="ctr">
            <a:spAutoFit/>
          </a:bodyPr>
          <a:lstStyle/>
          <a:p>
            <a:pPr algn="ctr"/>
            <a:r>
              <a:rPr lang="ja-JP" altLang="en-US"/>
              <a:t>アンサンブルのしやすさ</a:t>
            </a:r>
            <a:endParaRPr kumimoji="1" lang="ja-JP" altLang="en-US"/>
          </a:p>
        </p:txBody>
      </p:sp>
      <p:sp>
        <p:nvSpPr>
          <p:cNvPr id="24" name="正方形/長方形 23">
            <a:extLst>
              <a:ext uri="{FF2B5EF4-FFF2-40B4-BE49-F238E27FC236}">
                <a16:creationId xmlns:a16="http://schemas.microsoft.com/office/drawing/2014/main" id="{DE39DC53-EC9A-51A0-78E4-3246C802EBA8}"/>
              </a:ext>
            </a:extLst>
          </p:cNvPr>
          <p:cNvSpPr/>
          <p:nvPr/>
        </p:nvSpPr>
        <p:spPr>
          <a:xfrm>
            <a:off x="1099454" y="979713"/>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9510361F-CB7B-8D61-5AC4-CBFB08959C70}"/>
              </a:ext>
            </a:extLst>
          </p:cNvPr>
          <p:cNvSpPr/>
          <p:nvPr/>
        </p:nvSpPr>
        <p:spPr>
          <a:xfrm>
            <a:off x="1099454" y="4397825"/>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A9C21743-1757-B11F-C1BC-5E60ED53640E}"/>
              </a:ext>
            </a:extLst>
          </p:cNvPr>
          <p:cNvSpPr/>
          <p:nvPr/>
        </p:nvSpPr>
        <p:spPr>
          <a:xfrm>
            <a:off x="4517571" y="979713"/>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02E43905-6D75-4B49-5D68-2274AC07493A}"/>
              </a:ext>
            </a:extLst>
          </p:cNvPr>
          <p:cNvSpPr/>
          <p:nvPr/>
        </p:nvSpPr>
        <p:spPr>
          <a:xfrm>
            <a:off x="4517571" y="4397825"/>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DCAD2605-BBBC-F4A3-DDC1-8B18BC981B2B}"/>
              </a:ext>
            </a:extLst>
          </p:cNvPr>
          <p:cNvSpPr/>
          <p:nvPr/>
        </p:nvSpPr>
        <p:spPr>
          <a:xfrm>
            <a:off x="2469188" y="2373086"/>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DF055442-3B09-B8C1-EB92-AF679946C565}"/>
              </a:ext>
            </a:extLst>
          </p:cNvPr>
          <p:cNvSpPr/>
          <p:nvPr/>
        </p:nvSpPr>
        <p:spPr>
          <a:xfrm>
            <a:off x="2469188" y="979713"/>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15FECCC9-9B84-A1B9-AA24-9F59792B57D2}"/>
              </a:ext>
            </a:extLst>
          </p:cNvPr>
          <p:cNvSpPr/>
          <p:nvPr/>
        </p:nvSpPr>
        <p:spPr>
          <a:xfrm>
            <a:off x="2469188" y="4397826"/>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980CAD29-825B-7FC8-38EB-F7107B70DD4E}"/>
              </a:ext>
            </a:extLst>
          </p:cNvPr>
          <p:cNvSpPr/>
          <p:nvPr/>
        </p:nvSpPr>
        <p:spPr>
          <a:xfrm rot="5400000">
            <a:off x="4174672" y="2715986"/>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01F682F1-C8BE-FEC4-57DB-F459A919E902}"/>
              </a:ext>
            </a:extLst>
          </p:cNvPr>
          <p:cNvSpPr/>
          <p:nvPr/>
        </p:nvSpPr>
        <p:spPr>
          <a:xfrm rot="5400000">
            <a:off x="772884" y="2699656"/>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A5C14B14-6E83-8DA6-AA8A-EBBAB3BF8085}"/>
              </a:ext>
            </a:extLst>
          </p:cNvPr>
          <p:cNvSpPr/>
          <p:nvPr/>
        </p:nvSpPr>
        <p:spPr>
          <a:xfrm>
            <a:off x="7004650" y="990597"/>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B1057885-3660-AE5A-6A66-C95DD62C77A3}"/>
              </a:ext>
            </a:extLst>
          </p:cNvPr>
          <p:cNvSpPr/>
          <p:nvPr/>
        </p:nvSpPr>
        <p:spPr>
          <a:xfrm>
            <a:off x="7004650" y="4408709"/>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E8964131-BDBE-EDD1-A8E1-D8E99EBB3BFA}"/>
              </a:ext>
            </a:extLst>
          </p:cNvPr>
          <p:cNvSpPr/>
          <p:nvPr/>
        </p:nvSpPr>
        <p:spPr>
          <a:xfrm>
            <a:off x="10422767" y="990597"/>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100BE3AC-237D-0F63-ACF6-EE15ACAFE68D}"/>
              </a:ext>
            </a:extLst>
          </p:cNvPr>
          <p:cNvSpPr/>
          <p:nvPr/>
        </p:nvSpPr>
        <p:spPr>
          <a:xfrm>
            <a:off x="10422767" y="4408709"/>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506A1016-9380-5D8D-41AC-A50DE9DF742C}"/>
              </a:ext>
            </a:extLst>
          </p:cNvPr>
          <p:cNvSpPr/>
          <p:nvPr/>
        </p:nvSpPr>
        <p:spPr>
          <a:xfrm>
            <a:off x="8374384" y="2383970"/>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1FDCEBA6-AEEA-76F2-DC5A-3E86F0C3EF26}"/>
              </a:ext>
            </a:extLst>
          </p:cNvPr>
          <p:cNvSpPr/>
          <p:nvPr/>
        </p:nvSpPr>
        <p:spPr>
          <a:xfrm>
            <a:off x="8374384" y="990597"/>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2B356302-FF86-4D27-94E3-ED171D5F6EC4}"/>
              </a:ext>
            </a:extLst>
          </p:cNvPr>
          <p:cNvSpPr/>
          <p:nvPr/>
        </p:nvSpPr>
        <p:spPr>
          <a:xfrm>
            <a:off x="8374384" y="4408710"/>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EFD73B79-C6D9-5647-1B60-04564DC720E6}"/>
              </a:ext>
            </a:extLst>
          </p:cNvPr>
          <p:cNvSpPr/>
          <p:nvPr/>
        </p:nvSpPr>
        <p:spPr>
          <a:xfrm rot="5400000">
            <a:off x="10079868" y="2726870"/>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946E6A15-83B9-BB7E-EC4F-759385EA9BAC}"/>
              </a:ext>
            </a:extLst>
          </p:cNvPr>
          <p:cNvSpPr/>
          <p:nvPr/>
        </p:nvSpPr>
        <p:spPr>
          <a:xfrm rot="5400000">
            <a:off x="6678080" y="2710540"/>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9611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1A8B7-498A-1894-D3E9-3D85E2CF2B7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E4E55AF-0B3C-3A3B-31D9-4E2931830BEA}"/>
              </a:ext>
            </a:extLst>
          </p:cNvPr>
          <p:cNvSpPr txBox="1"/>
          <p:nvPr/>
        </p:nvSpPr>
        <p:spPr>
          <a:xfrm>
            <a:off x="538914" y="714375"/>
            <a:ext cx="1101641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音場A</a:t>
            </a:r>
          </a:p>
          <a:p>
            <a:r>
              <a:rPr lang="ja-JP">
                <a:latin typeface="游ゴシック" panose="02110004020202020204"/>
                <a:ea typeface="游ゴシック" panose="020B0400000000000000" pitchFamily="34" charset="-128"/>
                <a:cs typeface="Calibri"/>
              </a:rPr>
              <a:t>A5　</a:t>
            </a:r>
            <a:r>
              <a:rPr lang="ja-JP">
                <a:latin typeface="Calibri"/>
                <a:ea typeface="游ゴシック" panose="020B0400000000000000" pitchFamily="34" charset="-128"/>
                <a:cs typeface="Calibri"/>
              </a:rPr>
              <a:t>教会みたいに響きがはんきょうしてボワーンとなるかんじがした。自分の声はあまりきこえない。</a:t>
            </a:r>
          </a:p>
          <a:p>
            <a:r>
              <a:rPr lang="ja-JP">
                <a:latin typeface="游ゴシック" panose="02110004020202020204"/>
                <a:ea typeface="游ゴシック" panose="020B0400000000000000" pitchFamily="34" charset="-128"/>
                <a:cs typeface="Calibri"/>
              </a:rPr>
              <a:t>T8　</a:t>
            </a:r>
            <a:r>
              <a:rPr lang="ja-JP">
                <a:latin typeface="Calibri"/>
                <a:ea typeface="游ゴシック" panose="020B0400000000000000" pitchFamily="34" charset="-128"/>
                <a:cs typeface="Calibri"/>
              </a:rPr>
              <a:t>広くて響かないけど客席では響いてるだろうな～みたいなホールのイメージ</a:t>
            </a:r>
          </a:p>
          <a:p>
            <a:endParaRPr lang="ja-JP" altLang="en-US">
              <a:latin typeface="游ゴシック" panose="02110004020202020204"/>
              <a:ea typeface="游ゴシック" panose="020B0400000000000000" pitchFamily="34" charset="-128"/>
              <a:cs typeface="Calibri"/>
            </a:endParaRPr>
          </a:p>
          <a:p>
            <a:r>
              <a:rPr lang="ja-JP">
                <a:solidFill>
                  <a:srgbClr val="FF0000"/>
                </a:solidFill>
                <a:latin typeface="游ゴシック"/>
                <a:ea typeface="游ゴシック"/>
                <a:cs typeface="Calibri"/>
              </a:rPr>
              <a:t>S3　</a:t>
            </a:r>
            <a:r>
              <a:rPr lang="ja-JP">
                <a:solidFill>
                  <a:srgbClr val="FF0000"/>
                </a:solidFill>
                <a:latin typeface="Calibri"/>
                <a:ea typeface="游ゴシック"/>
                <a:cs typeface="Calibri"/>
              </a:rPr>
              <a:t>響くところが遠く感じたが、遠いところから戻ってくる聴こえ方に感じた。（図）</a:t>
            </a:r>
          </a:p>
          <a:p>
            <a:r>
              <a:rPr lang="ja-JP">
                <a:latin typeface="游ゴシック"/>
                <a:ea typeface="游ゴシック"/>
                <a:cs typeface="Calibri"/>
              </a:rPr>
              <a:t>T1　</a:t>
            </a:r>
            <a:r>
              <a:rPr lang="ja-JP">
                <a:latin typeface="Calibri"/>
                <a:ea typeface="游ゴシック"/>
                <a:cs typeface="Calibri"/>
              </a:rPr>
              <a:t>響きは増えたが、あっさりした（クリア）な感じになった気がした。そのため自分・他者の声が聞きやすくなった気がする。少しハモりやすくなった。</a:t>
            </a:r>
          </a:p>
          <a:p>
            <a:r>
              <a:rPr lang="ja-JP">
                <a:solidFill>
                  <a:srgbClr val="FF0000"/>
                </a:solidFill>
                <a:latin typeface="游ゴシック"/>
                <a:ea typeface="游ゴシック"/>
                <a:cs typeface="Calibri"/>
              </a:rPr>
              <a:t>S2　</a:t>
            </a:r>
            <a:r>
              <a:rPr lang="ja-JP">
                <a:solidFill>
                  <a:srgbClr val="FF0000"/>
                </a:solidFill>
                <a:latin typeface="Calibri"/>
                <a:ea typeface="游ゴシック"/>
                <a:cs typeface="Calibri"/>
              </a:rPr>
              <a:t>先程の例より演奏がとてもしやすくなったと感じる。自分の演奏の調子もあるかもしれないが、強弱が全体的にとてもわかりやすくなったと感じる。特にcresc.</a:t>
            </a:r>
          </a:p>
          <a:p>
            <a:r>
              <a:rPr lang="ja-JP">
                <a:latin typeface="游ゴシック"/>
                <a:ea typeface="游ゴシック"/>
                <a:cs typeface="Calibri"/>
              </a:rPr>
              <a:t>S6　</a:t>
            </a:r>
            <a:r>
              <a:rPr lang="ja-JP">
                <a:latin typeface="Calibri"/>
                <a:ea typeface="游ゴシック"/>
                <a:cs typeface="Calibri"/>
              </a:rPr>
              <a:t>深みが感じられた。</a:t>
            </a:r>
            <a:endParaRPr lang="ja-JP"/>
          </a:p>
        </p:txBody>
      </p:sp>
    </p:spTree>
    <p:extLst>
      <p:ext uri="{BB962C8B-B14F-4D97-AF65-F5344CB8AC3E}">
        <p14:creationId xmlns:p14="http://schemas.microsoft.com/office/powerpoint/2010/main" val="476927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D0FB0-F30C-60AA-74AE-1BEC2C8F15A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8C6E25A-C657-1B9F-BD88-11FF19AAFF26}"/>
              </a:ext>
            </a:extLst>
          </p:cNvPr>
          <p:cNvSpPr txBox="1"/>
          <p:nvPr/>
        </p:nvSpPr>
        <p:spPr>
          <a:xfrm>
            <a:off x="538914" y="714375"/>
            <a:ext cx="11016414"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音場B</a:t>
            </a:r>
          </a:p>
          <a:p>
            <a:r>
              <a:rPr lang="ja-JP">
                <a:latin typeface="游ゴシック" panose="02110004020202020204"/>
                <a:ea typeface="游ゴシック" panose="020B0400000000000000" pitchFamily="34" charset="-128"/>
                <a:cs typeface="Calibri"/>
              </a:rPr>
              <a:t>A5　</a:t>
            </a:r>
            <a:r>
              <a:rPr lang="ja-JP">
                <a:latin typeface="Calibri"/>
                <a:ea typeface="游ゴシック" panose="020B0400000000000000" pitchFamily="34" charset="-128"/>
                <a:cs typeface="Calibri"/>
              </a:rPr>
              <a:t>自分に返ってくるというより、遠くで響いてるかんじがした。</a:t>
            </a:r>
          </a:p>
          <a:p>
            <a:r>
              <a:rPr lang="ja-JP">
                <a:latin typeface="游ゴシック"/>
                <a:ea typeface="游ゴシック"/>
                <a:cs typeface="Calibri"/>
              </a:rPr>
              <a:t>B3　</a:t>
            </a:r>
            <a:r>
              <a:rPr lang="ja-JP">
                <a:latin typeface="Calibri"/>
                <a:ea typeface="游ゴシック"/>
                <a:cs typeface="Calibri"/>
              </a:rPr>
              <a:t>相手の音の間違いがよく聴こえてしまったからか、なかなか溶けにくい感じが（心理的にも）した。自他ともに声は聴こえやすい。</a:t>
            </a:r>
          </a:p>
          <a:p>
            <a:endParaRPr lang="ja-JP" altLang="en-US">
              <a:latin typeface="Calibri"/>
              <a:ea typeface="游ゴシック"/>
              <a:cs typeface="Calibri"/>
            </a:endParaRPr>
          </a:p>
          <a:p>
            <a:r>
              <a:rPr lang="ja-JP">
                <a:solidFill>
                  <a:srgbClr val="FF0000"/>
                </a:solidFill>
                <a:latin typeface="游ゴシック"/>
                <a:ea typeface="游ゴシック"/>
                <a:cs typeface="Calibri"/>
              </a:rPr>
              <a:t>S2　</a:t>
            </a:r>
            <a:r>
              <a:rPr lang="ja-JP">
                <a:solidFill>
                  <a:srgbClr val="FF0000"/>
                </a:solidFill>
                <a:latin typeface="Calibri"/>
                <a:ea typeface="游ゴシック"/>
                <a:cs typeface="Calibri"/>
              </a:rPr>
              <a:t>個人的に、パターン１、２（EF、LB）より好きな響きだった。</a:t>
            </a:r>
          </a:p>
          <a:p>
            <a:r>
              <a:rPr lang="ja-JP">
                <a:solidFill>
                  <a:srgbClr val="FF0000"/>
                </a:solidFill>
                <a:latin typeface="游ゴシック"/>
                <a:ea typeface="游ゴシック"/>
                <a:cs typeface="Calibri"/>
              </a:rPr>
              <a:t>S3　</a:t>
            </a:r>
            <a:r>
              <a:rPr lang="ja-JP">
                <a:solidFill>
                  <a:srgbClr val="FF0000"/>
                </a:solidFill>
                <a:latin typeface="Calibri"/>
                <a:ea typeface="游ゴシック"/>
                <a:cs typeface="Calibri"/>
              </a:rPr>
              <a:t>響きが下に下がるような感じがした。高音は上がった。（図）</a:t>
            </a:r>
          </a:p>
          <a:p>
            <a:r>
              <a:rPr lang="ja-JP">
                <a:latin typeface="游ゴシック"/>
                <a:ea typeface="游ゴシック"/>
                <a:cs typeface="Calibri"/>
              </a:rPr>
              <a:t>S8　</a:t>
            </a:r>
            <a:r>
              <a:rPr lang="ja-JP">
                <a:latin typeface="Calibri"/>
                <a:ea typeface="游ゴシック"/>
                <a:cs typeface="Calibri"/>
              </a:rPr>
              <a:t>響きは悪くない印象でしたがなんか心細くなっちゃいました。</a:t>
            </a:r>
          </a:p>
          <a:p>
            <a:r>
              <a:rPr lang="en-US" altLang="ja-JP">
                <a:latin typeface="游ゴシック"/>
                <a:ea typeface="+mn-lt"/>
                <a:cs typeface="Calibri"/>
              </a:rPr>
              <a:t>A1</a:t>
            </a:r>
            <a:r>
              <a:rPr lang="ja-JP">
                <a:latin typeface="游ゴシック"/>
                <a:ea typeface="游ゴシック"/>
                <a:cs typeface="Calibri"/>
              </a:rPr>
              <a:t>　</a:t>
            </a:r>
            <a:r>
              <a:rPr lang="ja-JP">
                <a:latin typeface="Calibri"/>
                <a:ea typeface="游ゴシック"/>
                <a:cs typeface="Calibri"/>
              </a:rPr>
              <a:t>響きとアンサンブルのしやすさのバランスはちょうど良い。ただロングトーンというかフレーズの切れ目（休符）にエコーが残ってしまい、そこは少しやりにくかった。</a:t>
            </a:r>
          </a:p>
          <a:p>
            <a:r>
              <a:rPr lang="ja-JP">
                <a:solidFill>
                  <a:srgbClr val="FF0000"/>
                </a:solidFill>
                <a:latin typeface="游ゴシック"/>
                <a:ea typeface="游ゴシック"/>
                <a:cs typeface="Calibri"/>
              </a:rPr>
              <a:t>A4　</a:t>
            </a:r>
            <a:r>
              <a:rPr lang="ja-JP">
                <a:solidFill>
                  <a:srgbClr val="FF0000"/>
                </a:solidFill>
                <a:latin typeface="Calibri"/>
                <a:ea typeface="游ゴシック"/>
                <a:cs typeface="Calibri"/>
              </a:rPr>
              <a:t>響きが明るい印象を受けました。</a:t>
            </a:r>
          </a:p>
          <a:p>
            <a:r>
              <a:rPr lang="en-US" altLang="ja-JP">
                <a:latin typeface="游ゴシック"/>
                <a:ea typeface="+mn-lt"/>
                <a:cs typeface="Calibri"/>
              </a:rPr>
              <a:t>T</a:t>
            </a:r>
            <a:r>
              <a:rPr lang="ja-JP">
                <a:latin typeface="游ゴシック"/>
                <a:ea typeface="游ゴシック"/>
                <a:cs typeface="Calibri"/>
              </a:rPr>
              <a:t>3　</a:t>
            </a:r>
            <a:r>
              <a:rPr lang="ja-JP">
                <a:latin typeface="Calibri"/>
                <a:ea typeface="游ゴシック"/>
                <a:cs typeface="Calibri"/>
              </a:rPr>
              <a:t>響きが遠くまでよく届いているかのような響きになった（特に女声側）。四声での和声も合わせやすくなっている。</a:t>
            </a:r>
          </a:p>
          <a:p>
            <a:r>
              <a:rPr lang="ja-JP">
                <a:solidFill>
                  <a:srgbClr val="FF0000"/>
                </a:solidFill>
                <a:latin typeface="游ゴシック"/>
                <a:ea typeface="游ゴシック"/>
                <a:cs typeface="Calibri"/>
              </a:rPr>
              <a:t>B2　</a:t>
            </a:r>
            <a:r>
              <a:rPr lang="ja-JP">
                <a:solidFill>
                  <a:srgbClr val="FF0000"/>
                </a:solidFill>
                <a:latin typeface="Calibri"/>
                <a:ea typeface="游ゴシック"/>
                <a:cs typeface="Calibri"/>
              </a:rPr>
              <a:t>特にとなりのテナーの音がよく聞こえた。ソプラノ、アルトは変わらず。また、長い音があまり響きすぎないので、音の中でも強弱がつけやすかった。</a:t>
            </a:r>
          </a:p>
        </p:txBody>
      </p:sp>
    </p:spTree>
    <p:extLst>
      <p:ext uri="{BB962C8B-B14F-4D97-AF65-F5344CB8AC3E}">
        <p14:creationId xmlns:p14="http://schemas.microsoft.com/office/powerpoint/2010/main" val="32930300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0A294-C327-7186-345A-4F16CB01B95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1C66A56-E388-10BB-F6FE-62E9900B06C5}"/>
              </a:ext>
            </a:extLst>
          </p:cNvPr>
          <p:cNvSpPr txBox="1"/>
          <p:nvPr/>
        </p:nvSpPr>
        <p:spPr>
          <a:xfrm>
            <a:off x="538914" y="714375"/>
            <a:ext cx="1101641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音場C</a:t>
            </a:r>
          </a:p>
          <a:p>
            <a:endParaRPr lang="ja-JP" altLang="en-US">
              <a:latin typeface="游ゴシック" panose="02110004020202020204"/>
              <a:ea typeface="游ゴシック" panose="020B0400000000000000" pitchFamily="34" charset="-128"/>
              <a:cs typeface="Calibri"/>
            </a:endParaRPr>
          </a:p>
          <a:p>
            <a:r>
              <a:rPr lang="ja-JP">
                <a:solidFill>
                  <a:srgbClr val="FF0000"/>
                </a:solidFill>
                <a:latin typeface="游ゴシック"/>
                <a:ea typeface="游ゴシック"/>
                <a:cs typeface="Calibri"/>
              </a:rPr>
              <a:t>S2　</a:t>
            </a:r>
            <a:r>
              <a:rPr lang="ja-JP">
                <a:solidFill>
                  <a:srgbClr val="FF0000"/>
                </a:solidFill>
                <a:latin typeface="Calibri"/>
                <a:ea typeface="游ゴシック"/>
                <a:cs typeface="Calibri"/>
              </a:rPr>
              <a:t>音を伸ばして消えた後の残響が、全てのパートがキレイに溶け合っているように感じて良かった。</a:t>
            </a:r>
          </a:p>
          <a:p>
            <a:r>
              <a:rPr lang="ja-JP">
                <a:solidFill>
                  <a:srgbClr val="FF0000"/>
                </a:solidFill>
                <a:latin typeface="游ゴシック"/>
                <a:ea typeface="游ゴシック"/>
                <a:cs typeface="Calibri"/>
              </a:rPr>
              <a:t>B2　</a:t>
            </a:r>
            <a:r>
              <a:rPr lang="ja-JP">
                <a:solidFill>
                  <a:srgbClr val="FF0000"/>
                </a:solidFill>
                <a:latin typeface="Calibri"/>
                <a:ea typeface="游ゴシック"/>
                <a:cs typeface="Calibri"/>
              </a:rPr>
              <a:t>四つの声部がちょうどよいバランスで重なった音が返ってくるので、客席で聞こえる音を直接モニターしているように感じてアンサンブルがしやすかった。</a:t>
            </a:r>
          </a:p>
          <a:p>
            <a:r>
              <a:rPr lang="ja-JP">
                <a:solidFill>
                  <a:srgbClr val="FF0000"/>
                </a:solidFill>
                <a:latin typeface="游ゴシック"/>
                <a:ea typeface="游ゴシック"/>
                <a:cs typeface="Calibri"/>
              </a:rPr>
              <a:t>B8　</a:t>
            </a:r>
            <a:r>
              <a:rPr lang="ja-JP">
                <a:solidFill>
                  <a:srgbClr val="FF0000"/>
                </a:solidFill>
                <a:latin typeface="Calibri"/>
                <a:ea typeface="游ゴシック"/>
                <a:cs typeface="Calibri"/>
              </a:rPr>
              <a:t>東大ホールのような、響きが奥の方に吸い込まれていく感じ。残響とそば鳴りが分離できるので、発した音がどう響くかのフィードバックを得やすい。行為と結果を分離していろんな要素を動かせたので、強弱もアンサンブルの実のあるものになった。演奏もうまくいった。</a:t>
            </a:r>
          </a:p>
          <a:p>
            <a:r>
              <a:rPr lang="ja-JP">
                <a:solidFill>
                  <a:srgbClr val="FF0000"/>
                </a:solidFill>
                <a:latin typeface="游ゴシック"/>
                <a:ea typeface="游ゴシック"/>
                <a:cs typeface="Calibri"/>
              </a:rPr>
              <a:t>A2　</a:t>
            </a:r>
            <a:r>
              <a:rPr lang="ja-JP">
                <a:solidFill>
                  <a:srgbClr val="FF0000"/>
                </a:solidFill>
                <a:latin typeface="Calibri"/>
                <a:ea typeface="游ゴシック"/>
                <a:cs typeface="Calibri"/>
              </a:rPr>
              <a:t>一番（パターンの中では）歌いやすかったです。</a:t>
            </a:r>
          </a:p>
          <a:p>
            <a:r>
              <a:rPr lang="ja-JP">
                <a:latin typeface="游ゴシック"/>
                <a:ea typeface="游ゴシック"/>
                <a:cs typeface="Calibri"/>
              </a:rPr>
              <a:t>B4　</a:t>
            </a:r>
            <a:r>
              <a:rPr lang="ja-JP">
                <a:latin typeface="Calibri"/>
                <a:ea typeface="游ゴシック"/>
                <a:cs typeface="Calibri"/>
              </a:rPr>
              <a:t>響きが増えたと感じた。</a:t>
            </a:r>
          </a:p>
          <a:p>
            <a:r>
              <a:rPr lang="ja-JP">
                <a:latin typeface="游ゴシック"/>
                <a:ea typeface="游ゴシック"/>
                <a:cs typeface="Calibri"/>
              </a:rPr>
              <a:t>B6　</a:t>
            </a:r>
            <a:r>
              <a:rPr lang="ja-JP">
                <a:latin typeface="Calibri"/>
                <a:ea typeface="游ゴシック"/>
                <a:cs typeface="Calibri"/>
              </a:rPr>
              <a:t>皆が歌いやすそうにしていたのでそれに乗れた感じ。</a:t>
            </a:r>
          </a:p>
        </p:txBody>
      </p:sp>
    </p:spTree>
    <p:extLst>
      <p:ext uri="{BB962C8B-B14F-4D97-AF65-F5344CB8AC3E}">
        <p14:creationId xmlns:p14="http://schemas.microsoft.com/office/powerpoint/2010/main" val="1008622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EC2F5-E4E9-99BC-3492-98FD3DB7306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DF7EE93-64C5-072C-75B6-586218CAE8E5}"/>
              </a:ext>
            </a:extLst>
          </p:cNvPr>
          <p:cNvSpPr txBox="1"/>
          <p:nvPr/>
        </p:nvSpPr>
        <p:spPr>
          <a:xfrm>
            <a:off x="538914" y="714375"/>
            <a:ext cx="1101641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音場D</a:t>
            </a:r>
            <a:endParaRPr lang="en-US" altLang="ja-JP"/>
          </a:p>
          <a:p>
            <a:r>
              <a:rPr lang="ja-JP">
                <a:latin typeface="游ゴシック"/>
                <a:ea typeface="游ゴシック"/>
                <a:cs typeface="Calibri"/>
              </a:rPr>
              <a:t>B4　</a:t>
            </a:r>
            <a:r>
              <a:rPr lang="ja-JP">
                <a:latin typeface="Calibri"/>
                <a:ea typeface="游ゴシック"/>
                <a:cs typeface="Calibri"/>
              </a:rPr>
              <a:t>響きが全体的に減った印象。</a:t>
            </a:r>
          </a:p>
          <a:p>
            <a:endParaRPr lang="ja-JP" altLang="en-US">
              <a:latin typeface="Calibri"/>
              <a:ea typeface="游ゴシック"/>
              <a:cs typeface="Calibri"/>
            </a:endParaRPr>
          </a:p>
          <a:p>
            <a:r>
              <a:rPr lang="ja-JP">
                <a:solidFill>
                  <a:srgbClr val="FF0000"/>
                </a:solidFill>
                <a:latin typeface="游ゴシック"/>
                <a:ea typeface="游ゴシック"/>
                <a:cs typeface="Calibri"/>
              </a:rPr>
              <a:t>A3　</a:t>
            </a:r>
            <a:r>
              <a:rPr lang="ja-JP">
                <a:solidFill>
                  <a:srgbClr val="FF0000"/>
                </a:solidFill>
                <a:latin typeface="Calibri"/>
                <a:ea typeface="游ゴシック"/>
                <a:cs typeface="Calibri"/>
              </a:rPr>
              <a:t>音を切ってからの響きの残り具合がホールっぽかった。</a:t>
            </a:r>
          </a:p>
          <a:p>
            <a:r>
              <a:rPr lang="ja-JP">
                <a:solidFill>
                  <a:srgbClr val="000000"/>
                </a:solidFill>
                <a:latin typeface="游ゴシック"/>
                <a:ea typeface="游ゴシック"/>
                <a:cs typeface="Calibri"/>
              </a:rPr>
              <a:t>T3　</a:t>
            </a:r>
            <a:r>
              <a:rPr lang="ja-JP">
                <a:solidFill>
                  <a:srgbClr val="000000"/>
                </a:solidFill>
                <a:latin typeface="Calibri"/>
                <a:ea typeface="游ゴシック"/>
                <a:cs typeface="Calibri"/>
              </a:rPr>
              <a:t>自他ともに周囲からの反響をよく聴くことができ、遠くに響いてゆく感覚もある。かなり歌い手にとってはありがたい環境。</a:t>
            </a:r>
          </a:p>
          <a:p>
            <a:r>
              <a:rPr lang="ja-JP">
                <a:latin typeface="游ゴシック"/>
                <a:ea typeface="游ゴシック"/>
                <a:cs typeface="Calibri"/>
              </a:rPr>
              <a:t>B1　</a:t>
            </a:r>
          </a:p>
          <a:p>
            <a:r>
              <a:rPr lang="ja-JP">
                <a:solidFill>
                  <a:srgbClr val="FF0000"/>
                </a:solidFill>
                <a:ea typeface="游ゴシック"/>
                <a:cs typeface="Calibri"/>
              </a:rPr>
              <a:t>S1　</a:t>
            </a:r>
          </a:p>
          <a:p>
            <a:r>
              <a:rPr lang="ja-JP">
                <a:solidFill>
                  <a:srgbClr val="000000"/>
                </a:solidFill>
                <a:ea typeface="游ゴシック"/>
                <a:cs typeface="Calibri"/>
              </a:rPr>
              <a:t>A1　</a:t>
            </a:r>
            <a:r>
              <a:rPr lang="ja-JP">
                <a:solidFill>
                  <a:srgbClr val="000000"/>
                </a:solidFill>
                <a:latin typeface="Calibri"/>
                <a:ea typeface="游ゴシック"/>
                <a:cs typeface="Calibri"/>
              </a:rPr>
              <a:t>響きとアンサンブルのしやすさのバランスがいいと感じた。エコーの強さがちょうど良い。</a:t>
            </a:r>
          </a:p>
          <a:p>
            <a:r>
              <a:rPr lang="ja-JP">
                <a:solidFill>
                  <a:srgbClr val="FF0000"/>
                </a:solidFill>
                <a:ea typeface="游ゴシック"/>
                <a:cs typeface="Calibri"/>
              </a:rPr>
              <a:t>A4　</a:t>
            </a:r>
            <a:r>
              <a:rPr lang="ja-JP">
                <a:solidFill>
                  <a:srgbClr val="FF0000"/>
                </a:solidFill>
                <a:latin typeface="Calibri"/>
                <a:ea typeface="游ゴシック"/>
                <a:cs typeface="Calibri"/>
              </a:rPr>
              <a:t>バスの音が明らかに聞こえにくく感じました。倍音がきこえないような感覚がありました。</a:t>
            </a:r>
          </a:p>
          <a:p>
            <a:r>
              <a:rPr lang="ja-JP">
                <a:solidFill>
                  <a:srgbClr val="000000"/>
                </a:solidFill>
                <a:ea typeface="游ゴシック"/>
                <a:cs typeface="Calibri"/>
              </a:rPr>
              <a:t>T1　</a:t>
            </a:r>
            <a:r>
              <a:rPr lang="ja-JP">
                <a:solidFill>
                  <a:srgbClr val="000000"/>
                </a:solidFill>
                <a:latin typeface="Calibri"/>
                <a:ea typeface="游ゴシック"/>
                <a:cs typeface="Calibri"/>
              </a:rPr>
              <a:t>他者の声がよく聞こえたことで演奏がしやすくなった気がした。響きの具合が心地よかった。</a:t>
            </a:r>
          </a:p>
          <a:p>
            <a:r>
              <a:rPr lang="ja-JP">
                <a:solidFill>
                  <a:srgbClr val="000000"/>
                </a:solidFill>
                <a:ea typeface="游ゴシック"/>
                <a:cs typeface="Calibri"/>
              </a:rPr>
              <a:t>T2　</a:t>
            </a:r>
            <a:r>
              <a:rPr lang="ja-JP">
                <a:solidFill>
                  <a:srgbClr val="000000"/>
                </a:solidFill>
                <a:latin typeface="Calibri"/>
                <a:ea typeface="游ゴシック"/>
                <a:cs typeface="Calibri"/>
              </a:rPr>
              <a:t>響きがあるので合わせやすいが、次の音になっても前の音が鳴っているのが気になるときがあった。</a:t>
            </a:r>
          </a:p>
          <a:p>
            <a:r>
              <a:rPr lang="ja-JP">
                <a:solidFill>
                  <a:srgbClr val="000000"/>
                </a:solidFill>
                <a:ea typeface="游ゴシック"/>
                <a:cs typeface="Calibri"/>
              </a:rPr>
              <a:t>T4　</a:t>
            </a:r>
            <a:r>
              <a:rPr lang="ja-JP">
                <a:solidFill>
                  <a:srgbClr val="000000"/>
                </a:solidFill>
                <a:latin typeface="Calibri"/>
                <a:ea typeface="游ゴシック"/>
                <a:cs typeface="Calibri"/>
              </a:rPr>
              <a:t>高音が返ってくる感じがした。ちょっといいホール</a:t>
            </a:r>
          </a:p>
          <a:p>
            <a:r>
              <a:rPr lang="ja-JP">
                <a:solidFill>
                  <a:srgbClr val="FF0000"/>
                </a:solidFill>
                <a:ea typeface="游ゴシック"/>
                <a:cs typeface="Calibri"/>
              </a:rPr>
              <a:t>B2　</a:t>
            </a:r>
            <a:r>
              <a:rPr lang="ja-JP">
                <a:solidFill>
                  <a:srgbClr val="FF0000"/>
                </a:solidFill>
                <a:latin typeface="Calibri"/>
                <a:ea typeface="游ゴシック"/>
                <a:cs typeface="Calibri"/>
              </a:rPr>
              <a:t>音の返りは増えたが、自分の音と他人の音が同等に返ってくるので、区別ができないように感じた。</a:t>
            </a:r>
            <a:endParaRPr lang="ja-JP"/>
          </a:p>
        </p:txBody>
      </p:sp>
    </p:spTree>
    <p:extLst>
      <p:ext uri="{BB962C8B-B14F-4D97-AF65-F5344CB8AC3E}">
        <p14:creationId xmlns:p14="http://schemas.microsoft.com/office/powerpoint/2010/main" val="25151504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E7361-562B-DB15-B651-55E52F3875E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70D6524-B795-938C-5096-988551DD4715}"/>
              </a:ext>
            </a:extLst>
          </p:cNvPr>
          <p:cNvSpPr txBox="1"/>
          <p:nvPr/>
        </p:nvSpPr>
        <p:spPr>
          <a:xfrm>
            <a:off x="538914" y="714375"/>
            <a:ext cx="1101641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音場D</a:t>
            </a:r>
          </a:p>
          <a:p>
            <a:r>
              <a:rPr lang="ja-JP">
                <a:solidFill>
                  <a:srgbClr val="FF0000"/>
                </a:solidFill>
                <a:latin typeface="游ゴシック"/>
                <a:ea typeface="游ゴシック"/>
                <a:cs typeface="Calibri"/>
              </a:rPr>
              <a:t>B2　</a:t>
            </a:r>
            <a:r>
              <a:rPr lang="ja-JP">
                <a:solidFill>
                  <a:srgbClr val="FF0000"/>
                </a:solidFill>
                <a:latin typeface="Calibri"/>
                <a:ea typeface="游ゴシック"/>
                <a:cs typeface="Calibri"/>
              </a:rPr>
              <a:t>音の返りは増えたが、自分の音と他人の音が同等に返ってくるので、区別ができないように感じた。</a:t>
            </a:r>
          </a:p>
          <a:p>
            <a:endParaRPr lang="ja-JP" altLang="en-US">
              <a:solidFill>
                <a:srgbClr val="FF0000"/>
              </a:solidFill>
              <a:latin typeface="游ゴシック" panose="02110004020202020204"/>
              <a:ea typeface="游ゴシック" panose="020B0400000000000000" pitchFamily="34" charset="-128"/>
              <a:cs typeface="Calibri"/>
            </a:endParaRPr>
          </a:p>
          <a:p>
            <a:r>
              <a:rPr lang="ja-JP">
                <a:solidFill>
                  <a:srgbClr val="FF0000"/>
                </a:solidFill>
                <a:latin typeface="游ゴシック"/>
                <a:ea typeface="游ゴシック"/>
                <a:cs typeface="Calibri"/>
              </a:rPr>
              <a:t>S2　</a:t>
            </a:r>
            <a:r>
              <a:rPr lang="ja-JP">
                <a:solidFill>
                  <a:srgbClr val="FF0000"/>
                </a:solidFill>
                <a:latin typeface="Calibri"/>
                <a:ea typeface="游ゴシック"/>
                <a:cs typeface="Calibri"/>
              </a:rPr>
              <a:t>響きが減り、他のパートに合わせやすくなったと感じた。反対に、響きが減った分、多くエネルギーを使い、疲れやすくなった。</a:t>
            </a:r>
          </a:p>
          <a:p>
            <a:r>
              <a:rPr lang="ja-JP">
                <a:latin typeface="游ゴシック" panose="02110004020202020204"/>
                <a:ea typeface="游ゴシック" panose="020B0400000000000000" pitchFamily="34" charset="-128"/>
                <a:cs typeface="Calibri"/>
              </a:rPr>
              <a:t>T1　</a:t>
            </a:r>
            <a:r>
              <a:rPr lang="ja-JP">
                <a:latin typeface="Calibri"/>
                <a:ea typeface="游ゴシック" panose="020B0400000000000000" pitchFamily="34" charset="-128"/>
                <a:cs typeface="Calibri"/>
              </a:rPr>
              <a:t>他者の声がよく聞こえたことで演奏がしやすくなった気がした。響きの具合が心地よかった。</a:t>
            </a:r>
          </a:p>
          <a:p>
            <a:r>
              <a:rPr lang="ja-JP">
                <a:latin typeface="游ゴシック"/>
                <a:ea typeface="游ゴシック"/>
                <a:cs typeface="Calibri"/>
              </a:rPr>
              <a:t>T3　</a:t>
            </a:r>
            <a:r>
              <a:rPr lang="ja-JP">
                <a:latin typeface="Calibri"/>
                <a:ea typeface="游ゴシック"/>
                <a:cs typeface="Calibri"/>
              </a:rPr>
              <a:t>自他ともに周囲からの反響をよく聴くことができ、遠くに響いてゆく感覚もある。かなり歌い手にとってはありがたい環境。</a:t>
            </a:r>
          </a:p>
          <a:p>
            <a:r>
              <a:rPr lang="ja-JP">
                <a:latin typeface="游ゴシック"/>
                <a:ea typeface="游ゴシック"/>
                <a:cs typeface="Calibri"/>
              </a:rPr>
              <a:t>S5　</a:t>
            </a:r>
            <a:r>
              <a:rPr lang="ja-JP">
                <a:latin typeface="Calibri"/>
                <a:ea typeface="游ゴシック"/>
                <a:cs typeface="Calibri"/>
              </a:rPr>
              <a:t>男声がすごく聞きやすくなった？</a:t>
            </a:r>
          </a:p>
          <a:p>
            <a:r>
              <a:rPr lang="ja-JP">
                <a:latin typeface="游ゴシック"/>
                <a:ea typeface="游ゴシック"/>
                <a:cs typeface="Calibri"/>
              </a:rPr>
              <a:t>A5　</a:t>
            </a:r>
            <a:r>
              <a:rPr lang="ja-JP">
                <a:latin typeface="Calibri"/>
                <a:ea typeface="游ゴシック"/>
                <a:cs typeface="Calibri"/>
              </a:rPr>
              <a:t>他の人の音がきこえた。のばすのが上手くできた</a:t>
            </a:r>
          </a:p>
          <a:p>
            <a:r>
              <a:rPr lang="ja-JP">
                <a:latin typeface="游ゴシック"/>
                <a:ea typeface="游ゴシック"/>
                <a:cs typeface="Calibri"/>
              </a:rPr>
              <a:t>T6　</a:t>
            </a:r>
            <a:r>
              <a:rPr lang="ja-JP">
                <a:latin typeface="Calibri"/>
                <a:ea typeface="游ゴシック"/>
                <a:cs typeface="Calibri"/>
              </a:rPr>
              <a:t>後者は前者よりムダ（？）な響きがないような印象。</a:t>
            </a:r>
          </a:p>
          <a:p>
            <a:r>
              <a:rPr lang="ja-JP">
                <a:latin typeface="游ゴシック"/>
                <a:ea typeface="游ゴシック"/>
                <a:cs typeface="Calibri"/>
              </a:rPr>
              <a:t>T7　</a:t>
            </a:r>
            <a:r>
              <a:rPr lang="ja-JP">
                <a:latin typeface="Calibri"/>
                <a:ea typeface="游ゴシック"/>
                <a:cs typeface="Calibri"/>
              </a:rPr>
              <a:t>あまりよくわからないけど…</a:t>
            </a:r>
          </a:p>
          <a:p>
            <a:endParaRPr lang="ja-JP" altLang="en-US">
              <a:latin typeface="Calibri"/>
              <a:ea typeface="游ゴシック"/>
              <a:cs typeface="Calibri"/>
            </a:endParaRPr>
          </a:p>
        </p:txBody>
      </p:sp>
    </p:spTree>
    <p:extLst>
      <p:ext uri="{BB962C8B-B14F-4D97-AF65-F5344CB8AC3E}">
        <p14:creationId xmlns:p14="http://schemas.microsoft.com/office/powerpoint/2010/main" val="36307780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散布図&#10;&#10;自動的に生成された説明">
            <a:extLst>
              <a:ext uri="{FF2B5EF4-FFF2-40B4-BE49-F238E27FC236}">
                <a16:creationId xmlns:a16="http://schemas.microsoft.com/office/drawing/2014/main" id="{A63F6F5C-F0B3-582D-307D-D547C03C08C4}"/>
              </a:ext>
            </a:extLst>
          </p:cNvPr>
          <p:cNvPicPr>
            <a:picLocks noChangeAspect="1"/>
          </p:cNvPicPr>
          <p:nvPr/>
        </p:nvPicPr>
        <p:blipFill rotWithShape="1">
          <a:blip r:embed="rId2"/>
          <a:srcRect l="632" r="672"/>
          <a:stretch/>
        </p:blipFill>
        <p:spPr>
          <a:xfrm>
            <a:off x="321731" y="557189"/>
            <a:ext cx="5668684" cy="5743618"/>
          </a:xfrm>
          <a:prstGeom prst="rect">
            <a:avLst/>
          </a:prstGeom>
        </p:spPr>
      </p:pic>
      <p:pic>
        <p:nvPicPr>
          <p:cNvPr id="5" name="図 4" descr="グラフ, 散布図&#10;&#10;自動的に生成された説明">
            <a:extLst>
              <a:ext uri="{FF2B5EF4-FFF2-40B4-BE49-F238E27FC236}">
                <a16:creationId xmlns:a16="http://schemas.microsoft.com/office/drawing/2014/main" id="{9F57B3BC-87D0-A178-7ED6-1BB87502F18B}"/>
              </a:ext>
            </a:extLst>
          </p:cNvPr>
          <p:cNvPicPr>
            <a:picLocks noChangeAspect="1"/>
          </p:cNvPicPr>
          <p:nvPr/>
        </p:nvPicPr>
        <p:blipFill rotWithShape="1">
          <a:blip r:embed="rId3"/>
          <a:srcRect l="622" r="574"/>
          <a:stretch/>
        </p:blipFill>
        <p:spPr>
          <a:xfrm>
            <a:off x="6195375" y="557189"/>
            <a:ext cx="5674893" cy="5743618"/>
          </a:xfrm>
          <a:prstGeom prst="rect">
            <a:avLst/>
          </a:prstGeom>
        </p:spPr>
      </p:pic>
      <p:sp>
        <p:nvSpPr>
          <p:cNvPr id="6" name="テキスト ボックス 5">
            <a:extLst>
              <a:ext uri="{FF2B5EF4-FFF2-40B4-BE49-F238E27FC236}">
                <a16:creationId xmlns:a16="http://schemas.microsoft.com/office/drawing/2014/main" id="{8032C079-D8BA-7D99-B75A-D669BC7F22AF}"/>
              </a:ext>
            </a:extLst>
          </p:cNvPr>
          <p:cNvSpPr txBox="1"/>
          <p:nvPr/>
        </p:nvSpPr>
        <p:spPr>
          <a:xfrm>
            <a:off x="2903381" y="93928"/>
            <a:ext cx="6379029" cy="369332"/>
          </a:xfrm>
          <a:prstGeom prst="rect">
            <a:avLst/>
          </a:prstGeom>
          <a:noFill/>
        </p:spPr>
        <p:txBody>
          <a:bodyPr wrap="square" rtlCol="0" anchor="ctr">
            <a:spAutoFit/>
          </a:bodyPr>
          <a:lstStyle/>
          <a:p>
            <a:pPr algn="ctr"/>
            <a:r>
              <a:rPr lang="ja-JP" altLang="en-US"/>
              <a:t>溶け合う感じ</a:t>
            </a:r>
            <a:endParaRPr kumimoji="1" lang="ja-JP" altLang="en-US"/>
          </a:p>
        </p:txBody>
      </p:sp>
      <p:sp>
        <p:nvSpPr>
          <p:cNvPr id="24" name="正方形/長方形 23">
            <a:extLst>
              <a:ext uri="{FF2B5EF4-FFF2-40B4-BE49-F238E27FC236}">
                <a16:creationId xmlns:a16="http://schemas.microsoft.com/office/drawing/2014/main" id="{CB750EAB-CEFC-54EB-7C1D-E44846131C6A}"/>
              </a:ext>
            </a:extLst>
          </p:cNvPr>
          <p:cNvSpPr/>
          <p:nvPr/>
        </p:nvSpPr>
        <p:spPr>
          <a:xfrm>
            <a:off x="1099454" y="979713"/>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6CF718DC-2503-EB74-82C5-D084C69D0B10}"/>
              </a:ext>
            </a:extLst>
          </p:cNvPr>
          <p:cNvSpPr/>
          <p:nvPr/>
        </p:nvSpPr>
        <p:spPr>
          <a:xfrm>
            <a:off x="1099454" y="4397825"/>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60AD82CD-6F4D-C9F0-DC46-A7C957FA3B3C}"/>
              </a:ext>
            </a:extLst>
          </p:cNvPr>
          <p:cNvSpPr/>
          <p:nvPr/>
        </p:nvSpPr>
        <p:spPr>
          <a:xfrm>
            <a:off x="4517571" y="979713"/>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2A34CDE9-FED8-380E-B3DA-0CEC39DAB89F}"/>
              </a:ext>
            </a:extLst>
          </p:cNvPr>
          <p:cNvSpPr/>
          <p:nvPr/>
        </p:nvSpPr>
        <p:spPr>
          <a:xfrm>
            <a:off x="4517571" y="4397825"/>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2D3A30FF-77E3-EF9F-2CBD-78716815627F}"/>
              </a:ext>
            </a:extLst>
          </p:cNvPr>
          <p:cNvSpPr/>
          <p:nvPr/>
        </p:nvSpPr>
        <p:spPr>
          <a:xfrm>
            <a:off x="2469188" y="2373086"/>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377B630A-FCD6-CF06-A85A-01BDA304A308}"/>
              </a:ext>
            </a:extLst>
          </p:cNvPr>
          <p:cNvSpPr/>
          <p:nvPr/>
        </p:nvSpPr>
        <p:spPr>
          <a:xfrm>
            <a:off x="2469188" y="979713"/>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DB93355D-9CCB-9752-8C59-5A5B9170CA86}"/>
              </a:ext>
            </a:extLst>
          </p:cNvPr>
          <p:cNvSpPr/>
          <p:nvPr/>
        </p:nvSpPr>
        <p:spPr>
          <a:xfrm>
            <a:off x="2469188" y="4397826"/>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60FD0599-F1F2-FC62-B1B9-FC973A4E1A73}"/>
              </a:ext>
            </a:extLst>
          </p:cNvPr>
          <p:cNvSpPr/>
          <p:nvPr/>
        </p:nvSpPr>
        <p:spPr>
          <a:xfrm rot="5400000">
            <a:off x="4174672" y="2715986"/>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00D0ED12-7D66-ED07-7A93-0D0D1C5BF18B}"/>
              </a:ext>
            </a:extLst>
          </p:cNvPr>
          <p:cNvSpPr/>
          <p:nvPr/>
        </p:nvSpPr>
        <p:spPr>
          <a:xfrm rot="5400000">
            <a:off x="772884" y="2699656"/>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C9346F7B-F35D-9C8A-72F5-360945C02FBF}"/>
              </a:ext>
            </a:extLst>
          </p:cNvPr>
          <p:cNvSpPr/>
          <p:nvPr/>
        </p:nvSpPr>
        <p:spPr>
          <a:xfrm>
            <a:off x="7004650" y="990597"/>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E4F66AB8-B541-3C18-D3F3-4C1D1122CC37}"/>
              </a:ext>
            </a:extLst>
          </p:cNvPr>
          <p:cNvSpPr/>
          <p:nvPr/>
        </p:nvSpPr>
        <p:spPr>
          <a:xfrm>
            <a:off x="7004650" y="4408709"/>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FAE4E413-C084-BDBD-F9A7-E741516042CE}"/>
              </a:ext>
            </a:extLst>
          </p:cNvPr>
          <p:cNvSpPr/>
          <p:nvPr/>
        </p:nvSpPr>
        <p:spPr>
          <a:xfrm>
            <a:off x="10422767" y="990597"/>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C89D2B26-BC19-AC56-41F8-A7A2C667AE2A}"/>
              </a:ext>
            </a:extLst>
          </p:cNvPr>
          <p:cNvSpPr/>
          <p:nvPr/>
        </p:nvSpPr>
        <p:spPr>
          <a:xfrm>
            <a:off x="10422767" y="4408709"/>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82B7B44F-ED87-DA57-76AE-E2C9791CC63B}"/>
              </a:ext>
            </a:extLst>
          </p:cNvPr>
          <p:cNvSpPr/>
          <p:nvPr/>
        </p:nvSpPr>
        <p:spPr>
          <a:xfrm>
            <a:off x="8374384" y="2383970"/>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D0E0A571-EF19-8ACD-3A24-58AEEE00F263}"/>
              </a:ext>
            </a:extLst>
          </p:cNvPr>
          <p:cNvSpPr/>
          <p:nvPr/>
        </p:nvSpPr>
        <p:spPr>
          <a:xfrm>
            <a:off x="8374384" y="990597"/>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3DEFB6AA-CBD2-DD81-8BA1-4A184DA3CA00}"/>
              </a:ext>
            </a:extLst>
          </p:cNvPr>
          <p:cNvSpPr/>
          <p:nvPr/>
        </p:nvSpPr>
        <p:spPr>
          <a:xfrm>
            <a:off x="8374384" y="4408710"/>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83659C66-7719-D4E3-3A72-AE4B9D417800}"/>
              </a:ext>
            </a:extLst>
          </p:cNvPr>
          <p:cNvSpPr/>
          <p:nvPr/>
        </p:nvSpPr>
        <p:spPr>
          <a:xfrm rot="5400000">
            <a:off x="10079868" y="2726870"/>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CD9F9F3C-E6FE-99CE-AB43-495E97DD85CF}"/>
              </a:ext>
            </a:extLst>
          </p:cNvPr>
          <p:cNvSpPr/>
          <p:nvPr/>
        </p:nvSpPr>
        <p:spPr>
          <a:xfrm rot="5400000">
            <a:off x="6678080" y="2710540"/>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8018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FB91F-60A5-6D8C-3EC6-B139F9B9C72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AA6A3CE-A979-C89C-BA36-DCD0E6F707F4}"/>
              </a:ext>
            </a:extLst>
          </p:cNvPr>
          <p:cNvSpPr txBox="1"/>
          <p:nvPr/>
        </p:nvSpPr>
        <p:spPr>
          <a:xfrm>
            <a:off x="538914" y="714375"/>
            <a:ext cx="1101641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音場A</a:t>
            </a:r>
            <a:endParaRPr lang="en-US" altLang="ja-JP"/>
          </a:p>
          <a:p>
            <a:r>
              <a:rPr lang="ja-JP">
                <a:solidFill>
                  <a:srgbClr val="FF0000"/>
                </a:solidFill>
                <a:latin typeface="游ゴシック"/>
                <a:ea typeface="游ゴシック"/>
                <a:cs typeface="Calibri"/>
              </a:rPr>
              <a:t>B2　</a:t>
            </a:r>
            <a:r>
              <a:rPr lang="ja-JP">
                <a:solidFill>
                  <a:srgbClr val="FF0000"/>
                </a:solidFill>
                <a:latin typeface="Calibri"/>
                <a:ea typeface="游ゴシック"/>
                <a:cs typeface="Calibri"/>
              </a:rPr>
              <a:t>音が分離して感じたので、注意を向ければ他のどのパートも取り出して聴くことができると感じました。</a:t>
            </a:r>
          </a:p>
          <a:p>
            <a:endParaRPr lang="ja-JP" altLang="en-US">
              <a:solidFill>
                <a:srgbClr val="FF0000"/>
              </a:solidFill>
              <a:latin typeface="Calibri"/>
              <a:ea typeface="游ゴシック"/>
              <a:cs typeface="Calibri"/>
            </a:endParaRPr>
          </a:p>
          <a:p>
            <a:r>
              <a:rPr lang="ja-JP">
                <a:solidFill>
                  <a:srgbClr val="FF0000"/>
                </a:solidFill>
                <a:latin typeface="游ゴシック"/>
                <a:ea typeface="游ゴシック"/>
                <a:cs typeface="Calibri"/>
              </a:rPr>
              <a:t>S3　</a:t>
            </a:r>
            <a:r>
              <a:rPr lang="ja-JP">
                <a:solidFill>
                  <a:srgbClr val="FF0000"/>
                </a:solidFill>
                <a:latin typeface="Calibri"/>
                <a:ea typeface="游ゴシック"/>
                <a:cs typeface="Calibri"/>
              </a:rPr>
              <a:t>響くところが遠く感じたが、遠いところから戻ってくる聴こえ方に感じた。（図）</a:t>
            </a:r>
          </a:p>
          <a:p>
            <a:r>
              <a:rPr lang="ja-JP">
                <a:solidFill>
                  <a:srgbClr val="FF0000"/>
                </a:solidFill>
                <a:latin typeface="游ゴシック"/>
                <a:ea typeface="游ゴシック"/>
                <a:cs typeface="Calibri"/>
              </a:rPr>
              <a:t>A4　</a:t>
            </a:r>
            <a:r>
              <a:rPr lang="ja-JP">
                <a:solidFill>
                  <a:srgbClr val="FF0000"/>
                </a:solidFill>
                <a:latin typeface="Calibri"/>
                <a:ea typeface="游ゴシック"/>
                <a:cs typeface="Calibri"/>
              </a:rPr>
              <a:t>４つの中で一番知らない感じの響き方でした。フレーズ末の残響についてはそんなにつよいと感じませんでした。</a:t>
            </a:r>
          </a:p>
          <a:p>
            <a:r>
              <a:rPr lang="ja-JP">
                <a:latin typeface="游ゴシック"/>
                <a:ea typeface="游ゴシック"/>
                <a:cs typeface="Calibri"/>
              </a:rPr>
              <a:t>S6　</a:t>
            </a:r>
            <a:r>
              <a:rPr lang="ja-JP">
                <a:latin typeface="Calibri"/>
                <a:ea typeface="游ゴシック"/>
                <a:cs typeface="Calibri"/>
              </a:rPr>
              <a:t>深みが感じられた。</a:t>
            </a:r>
          </a:p>
          <a:p>
            <a:r>
              <a:rPr lang="ja-JP">
                <a:latin typeface="游ゴシック"/>
                <a:ea typeface="游ゴシック"/>
                <a:cs typeface="Calibri"/>
              </a:rPr>
              <a:t>T1　</a:t>
            </a:r>
            <a:r>
              <a:rPr lang="ja-JP">
                <a:latin typeface="Calibri"/>
                <a:ea typeface="游ゴシック"/>
                <a:cs typeface="Calibri"/>
              </a:rPr>
              <a:t>響きは増えたが、あっさりした（クリア）な感じになった気がした。そのため自分・他者の声が聞きやすくなった気がする。少しハモりやすくなった。</a:t>
            </a:r>
          </a:p>
          <a:p>
            <a:r>
              <a:rPr lang="ja-JP">
                <a:latin typeface="游ゴシック"/>
                <a:ea typeface="游ゴシック"/>
                <a:cs typeface="Calibri"/>
              </a:rPr>
              <a:t>T7　</a:t>
            </a:r>
            <a:r>
              <a:rPr lang="ja-JP">
                <a:latin typeface="Calibri"/>
                <a:ea typeface="游ゴシック"/>
                <a:cs typeface="Calibri"/>
              </a:rPr>
              <a:t>響きがよくて、歌いやすく感じた。</a:t>
            </a:r>
          </a:p>
        </p:txBody>
      </p:sp>
    </p:spTree>
    <p:extLst>
      <p:ext uri="{BB962C8B-B14F-4D97-AF65-F5344CB8AC3E}">
        <p14:creationId xmlns:p14="http://schemas.microsoft.com/office/powerpoint/2010/main" val="6565455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EA29B-0E92-D5E7-7658-72905C7E060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65AD577-1F7A-EDF2-DD47-80A9B5AAA22C}"/>
              </a:ext>
            </a:extLst>
          </p:cNvPr>
          <p:cNvSpPr txBox="1"/>
          <p:nvPr/>
        </p:nvSpPr>
        <p:spPr>
          <a:xfrm>
            <a:off x="538914" y="714375"/>
            <a:ext cx="1101641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音場B</a:t>
            </a:r>
            <a:endParaRPr lang="en-US" altLang="ja-JP"/>
          </a:p>
          <a:p>
            <a:r>
              <a:rPr lang="ja-JP">
                <a:solidFill>
                  <a:srgbClr val="FF0000"/>
                </a:solidFill>
                <a:latin typeface="游ゴシック"/>
                <a:ea typeface="游ゴシック"/>
                <a:cs typeface="Calibri"/>
              </a:rPr>
              <a:t>A4　</a:t>
            </a:r>
            <a:r>
              <a:rPr lang="ja-JP">
                <a:solidFill>
                  <a:srgbClr val="FF0000"/>
                </a:solidFill>
                <a:latin typeface="Calibri"/>
                <a:ea typeface="游ゴシック"/>
                <a:cs typeface="Calibri"/>
              </a:rPr>
              <a:t>響きが明るい印象を受けました。</a:t>
            </a:r>
          </a:p>
          <a:p>
            <a:r>
              <a:rPr lang="ja-JP">
                <a:latin typeface="游ゴシック"/>
                <a:ea typeface="游ゴシック"/>
                <a:cs typeface="Calibri"/>
              </a:rPr>
              <a:t>B3　</a:t>
            </a:r>
            <a:r>
              <a:rPr lang="ja-JP">
                <a:latin typeface="Calibri"/>
                <a:ea typeface="游ゴシック"/>
                <a:cs typeface="Calibri"/>
              </a:rPr>
              <a:t>相手の音の間違いがよく聴こえてしまったからか、なかなか溶けにくい感じが（心理的にも）した。自他ともに声は聴こえやすい。</a:t>
            </a:r>
          </a:p>
          <a:p>
            <a:endParaRPr lang="ja-JP" altLang="en-US">
              <a:latin typeface="Calibri"/>
              <a:ea typeface="游ゴシック"/>
              <a:cs typeface="Calibri"/>
            </a:endParaRPr>
          </a:p>
          <a:p>
            <a:r>
              <a:rPr lang="en-US" altLang="ja-JP">
                <a:latin typeface="游ゴシック"/>
                <a:ea typeface="+mn-lt"/>
                <a:cs typeface="Calibri"/>
              </a:rPr>
              <a:t>A1</a:t>
            </a:r>
            <a:r>
              <a:rPr lang="ja-JP">
                <a:latin typeface="游ゴシック"/>
                <a:ea typeface="游ゴシック"/>
                <a:cs typeface="Calibri"/>
              </a:rPr>
              <a:t>　</a:t>
            </a:r>
            <a:r>
              <a:rPr lang="ja-JP">
                <a:latin typeface="Calibri"/>
                <a:ea typeface="游ゴシック"/>
                <a:cs typeface="Calibri"/>
              </a:rPr>
              <a:t>響きとアンサンブルのしやすさのバランスはちょうど良い。ただロングトーンというかフレーズの切れ目（休符）にエコーが残ってしまい、そこは少しやりにくかった。</a:t>
            </a:r>
          </a:p>
          <a:p>
            <a:r>
              <a:rPr lang="en-US" altLang="ja-JP">
                <a:latin typeface="游ゴシック"/>
                <a:ea typeface="+mn-lt"/>
                <a:cs typeface="Calibri"/>
              </a:rPr>
              <a:t>T</a:t>
            </a:r>
            <a:r>
              <a:rPr lang="ja-JP">
                <a:latin typeface="游ゴシック"/>
                <a:ea typeface="游ゴシック"/>
                <a:cs typeface="Calibri"/>
              </a:rPr>
              <a:t>3　</a:t>
            </a:r>
            <a:r>
              <a:rPr lang="ja-JP">
                <a:latin typeface="Calibri"/>
                <a:ea typeface="游ゴシック"/>
                <a:cs typeface="Calibri"/>
              </a:rPr>
              <a:t>響きが遠くまでよく届いているかのような響きになった（特に女声側）。四声での和声も合わせやすくなっている。</a:t>
            </a:r>
          </a:p>
          <a:p>
            <a:r>
              <a:rPr lang="ja-JP">
                <a:solidFill>
                  <a:srgbClr val="FF0000"/>
                </a:solidFill>
                <a:latin typeface="游ゴシック"/>
                <a:ea typeface="游ゴシック"/>
                <a:cs typeface="Calibri"/>
              </a:rPr>
              <a:t>B8　</a:t>
            </a:r>
            <a:r>
              <a:rPr lang="ja-JP">
                <a:solidFill>
                  <a:srgbClr val="FF0000"/>
                </a:solidFill>
                <a:latin typeface="Calibri"/>
                <a:ea typeface="游ゴシック"/>
                <a:cs typeface="Calibri"/>
              </a:rPr>
              <a:t>自分の声が聴こえにくくなる代わりに、残響としてまとまった響き（４声のハーモニー）が返ってくる感じがあった。近くの人ほど聞こえにくく、遠くの人ほど聴こえやすい（特にソプラノ）。残響から逆算して歌うと、多少強弱やアンサンブルは向上させることができた。</a:t>
            </a:r>
          </a:p>
        </p:txBody>
      </p:sp>
    </p:spTree>
    <p:extLst>
      <p:ext uri="{BB962C8B-B14F-4D97-AF65-F5344CB8AC3E}">
        <p14:creationId xmlns:p14="http://schemas.microsoft.com/office/powerpoint/2010/main" val="22774937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32022-747B-2133-0EF6-3334C74F0AF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AB8BF7C-1EBA-5D50-3D4B-A381D1472BDB}"/>
              </a:ext>
            </a:extLst>
          </p:cNvPr>
          <p:cNvSpPr txBox="1"/>
          <p:nvPr/>
        </p:nvSpPr>
        <p:spPr>
          <a:xfrm>
            <a:off x="538914" y="714375"/>
            <a:ext cx="1101641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音場C</a:t>
            </a:r>
            <a:endParaRPr lang="en-US" altLang="ja-JP"/>
          </a:p>
          <a:p>
            <a:r>
              <a:rPr lang="ja-JP">
                <a:latin typeface="游ゴシック"/>
                <a:ea typeface="游ゴシック"/>
                <a:cs typeface="Calibri"/>
              </a:rPr>
              <a:t>A5　</a:t>
            </a:r>
            <a:r>
              <a:rPr lang="ja-JP">
                <a:latin typeface="Calibri"/>
                <a:ea typeface="游ゴシック"/>
                <a:cs typeface="Calibri"/>
              </a:rPr>
              <a:t>響きが少し減った気がした。さいしょのがうたいやすい。</a:t>
            </a:r>
          </a:p>
          <a:p>
            <a:endParaRPr lang="ja-JP" altLang="en-US">
              <a:latin typeface="Calibri"/>
              <a:ea typeface="游ゴシック"/>
              <a:cs typeface="Calibri"/>
            </a:endParaRPr>
          </a:p>
          <a:p>
            <a:r>
              <a:rPr lang="ja-JP">
                <a:solidFill>
                  <a:srgbClr val="FF0000"/>
                </a:solidFill>
                <a:latin typeface="游ゴシック"/>
                <a:ea typeface="游ゴシック"/>
                <a:cs typeface="Calibri"/>
              </a:rPr>
              <a:t>S2　</a:t>
            </a:r>
            <a:r>
              <a:rPr lang="ja-JP">
                <a:solidFill>
                  <a:srgbClr val="FF0000"/>
                </a:solidFill>
                <a:latin typeface="Calibri"/>
                <a:ea typeface="游ゴシック"/>
                <a:cs typeface="Calibri"/>
              </a:rPr>
              <a:t>音を伸ばして消えた後の残響が、全てのパートがキレイに溶け合っているように感じて良かった。</a:t>
            </a:r>
          </a:p>
          <a:p>
            <a:r>
              <a:rPr lang="ja-JP">
                <a:latin typeface="游ゴシック"/>
                <a:ea typeface="游ゴシック"/>
                <a:cs typeface="Calibri"/>
              </a:rPr>
              <a:t>S5　</a:t>
            </a:r>
            <a:r>
              <a:rPr lang="ja-JP">
                <a:latin typeface="Calibri"/>
                <a:ea typeface="游ゴシック"/>
                <a:cs typeface="Calibri"/>
              </a:rPr>
              <a:t>特になかった…ごめんなさい</a:t>
            </a:r>
          </a:p>
          <a:p>
            <a:r>
              <a:rPr lang="ja-JP">
                <a:solidFill>
                  <a:srgbClr val="FF0000"/>
                </a:solidFill>
                <a:latin typeface="游ゴシック"/>
                <a:ea typeface="游ゴシック"/>
                <a:cs typeface="Calibri"/>
              </a:rPr>
              <a:t>S7</a:t>
            </a:r>
            <a:r>
              <a:rPr lang="ja-JP">
                <a:latin typeface="游ゴシック"/>
                <a:ea typeface="游ゴシック"/>
                <a:cs typeface="Calibri"/>
              </a:rPr>
              <a:t>　</a:t>
            </a:r>
          </a:p>
          <a:p>
            <a:r>
              <a:rPr lang="ja-JP">
                <a:solidFill>
                  <a:srgbClr val="FF0000"/>
                </a:solidFill>
                <a:ea typeface="游ゴシック"/>
                <a:cs typeface="Calibri"/>
              </a:rPr>
              <a:t>A2　</a:t>
            </a:r>
            <a:r>
              <a:rPr lang="ja-JP">
                <a:solidFill>
                  <a:srgbClr val="FF0000"/>
                </a:solidFill>
                <a:latin typeface="Calibri"/>
                <a:ea typeface="游ゴシック"/>
                <a:cs typeface="Calibri"/>
              </a:rPr>
              <a:t>一番（パターンの中では）歌いやすかったです。</a:t>
            </a:r>
          </a:p>
          <a:p>
            <a:r>
              <a:rPr lang="ja-JP">
                <a:solidFill>
                  <a:srgbClr val="FF0000"/>
                </a:solidFill>
                <a:ea typeface="游ゴシック"/>
                <a:cs typeface="Calibri"/>
              </a:rPr>
              <a:t>B2　</a:t>
            </a:r>
            <a:r>
              <a:rPr lang="ja-JP">
                <a:solidFill>
                  <a:srgbClr val="FF0000"/>
                </a:solidFill>
                <a:latin typeface="Calibri"/>
                <a:ea typeface="游ゴシック"/>
                <a:cs typeface="Calibri"/>
              </a:rPr>
              <a:t>四つの声部がちょうどよいバランスで重なった音が返ってくるので、客席で聞こえる音を直接モニターしているように感じてアンサンブルがしやすかった。</a:t>
            </a:r>
          </a:p>
          <a:p>
            <a:r>
              <a:rPr lang="ja-JP">
                <a:ea typeface="游ゴシック"/>
                <a:cs typeface="Calibri"/>
              </a:rPr>
              <a:t>B4　</a:t>
            </a:r>
            <a:r>
              <a:rPr lang="ja-JP">
                <a:latin typeface="Calibri"/>
                <a:ea typeface="游ゴシック"/>
                <a:cs typeface="Calibri"/>
              </a:rPr>
              <a:t>響きが増えたと感じた。</a:t>
            </a:r>
          </a:p>
          <a:p>
            <a:r>
              <a:rPr lang="ja-JP">
                <a:solidFill>
                  <a:srgbClr val="FF0000"/>
                </a:solidFill>
                <a:latin typeface="游ゴシック"/>
                <a:ea typeface="游ゴシック"/>
                <a:cs typeface="Calibri"/>
              </a:rPr>
              <a:t>B8　</a:t>
            </a:r>
            <a:r>
              <a:rPr lang="ja-JP">
                <a:solidFill>
                  <a:srgbClr val="FF0000"/>
                </a:solidFill>
                <a:latin typeface="Calibri"/>
                <a:ea typeface="游ゴシック"/>
                <a:cs typeface="Calibri"/>
              </a:rPr>
              <a:t>東大ホールのような、響きが奥の方に吸い込まれていく感じ。残響とそば鳴りが分離できるので、発した音がどう響くかのフィードバックを得やすい。行為と結果を分離していろんな要素を動かせたので、強弱もアンサンブルの実のあるものになった。演奏もうまくいった。</a:t>
            </a:r>
          </a:p>
          <a:p>
            <a:endParaRPr lang="ja-JP" altLang="en-US">
              <a:latin typeface="Calibri"/>
              <a:ea typeface="游ゴシック"/>
              <a:cs typeface="Calibri"/>
            </a:endParaRPr>
          </a:p>
        </p:txBody>
      </p:sp>
    </p:spTree>
    <p:extLst>
      <p:ext uri="{BB962C8B-B14F-4D97-AF65-F5344CB8AC3E}">
        <p14:creationId xmlns:p14="http://schemas.microsoft.com/office/powerpoint/2010/main" val="3264757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6C17E-C52A-062F-B16F-499AAC2C49F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9826A1B-0084-B1CA-9672-2450D85C1A57}"/>
              </a:ext>
            </a:extLst>
          </p:cNvPr>
          <p:cNvSpPr txBox="1"/>
          <p:nvPr/>
        </p:nvSpPr>
        <p:spPr>
          <a:xfrm>
            <a:off x="538914" y="714375"/>
            <a:ext cx="11016414"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音場D</a:t>
            </a:r>
            <a:endParaRPr lang="en-US" altLang="ja-JP"/>
          </a:p>
          <a:p>
            <a:r>
              <a:rPr lang="ja-JP">
                <a:latin typeface="游ゴシック"/>
                <a:ea typeface="游ゴシック"/>
                <a:cs typeface="Calibri"/>
              </a:rPr>
              <a:t>S4　</a:t>
            </a:r>
            <a:r>
              <a:rPr lang="ja-JP">
                <a:latin typeface="Calibri"/>
                <a:ea typeface="游ゴシック"/>
                <a:cs typeface="Calibri"/>
              </a:rPr>
              <a:t>基準音場より他パートの人の声が届きにくく感じ、アンサンブルでの音のまとまりが減ったと思う。</a:t>
            </a:r>
          </a:p>
          <a:p>
            <a:r>
              <a:rPr lang="ja-JP">
                <a:solidFill>
                  <a:srgbClr val="FF0000"/>
                </a:solidFill>
                <a:latin typeface="游ゴシック"/>
                <a:ea typeface="游ゴシック"/>
                <a:cs typeface="Calibri"/>
              </a:rPr>
              <a:t>A2　</a:t>
            </a:r>
            <a:r>
              <a:rPr lang="ja-JP">
                <a:solidFill>
                  <a:srgbClr val="FF0000"/>
                </a:solidFill>
                <a:latin typeface="Calibri"/>
                <a:ea typeface="游ゴシック"/>
                <a:cs typeface="Calibri"/>
              </a:rPr>
              <a:t>パターン１（EF）よりは歌いやすかったが、小さいホールで演奏している感じがした。</a:t>
            </a:r>
          </a:p>
          <a:p>
            <a:r>
              <a:rPr lang="ja-JP">
                <a:solidFill>
                  <a:srgbClr val="FF0000"/>
                </a:solidFill>
                <a:latin typeface="游ゴシック"/>
                <a:ea typeface="游ゴシック"/>
                <a:cs typeface="Calibri"/>
              </a:rPr>
              <a:t>B8　</a:t>
            </a:r>
            <a:r>
              <a:rPr lang="ja-JP">
                <a:solidFill>
                  <a:srgbClr val="FF0000"/>
                </a:solidFill>
                <a:latin typeface="Calibri"/>
                <a:ea typeface="游ゴシック"/>
                <a:cs typeface="Calibri"/>
              </a:rPr>
              <a:t>自分の声は聴きやすくなったが、周りの音や反響が聴きにくく、徐々に力みそうになっていった。</a:t>
            </a:r>
          </a:p>
          <a:p>
            <a:endParaRPr lang="ja-JP" altLang="en-US">
              <a:solidFill>
                <a:srgbClr val="FF0000"/>
              </a:solidFill>
              <a:latin typeface="Calibri"/>
              <a:ea typeface="游ゴシック"/>
              <a:cs typeface="Calibri"/>
            </a:endParaRPr>
          </a:p>
          <a:p>
            <a:r>
              <a:rPr lang="ja-JP">
                <a:solidFill>
                  <a:srgbClr val="FF0000"/>
                </a:solidFill>
                <a:latin typeface="游ゴシック"/>
                <a:ea typeface="游ゴシック"/>
                <a:cs typeface="Calibri"/>
              </a:rPr>
              <a:t>S2　</a:t>
            </a:r>
            <a:r>
              <a:rPr lang="ja-JP">
                <a:solidFill>
                  <a:srgbClr val="FF0000"/>
                </a:solidFill>
                <a:latin typeface="Calibri"/>
                <a:ea typeface="游ゴシック"/>
                <a:cs typeface="Calibri"/>
              </a:rPr>
              <a:t>響きが減り、他のパートに合わせやすくなったと感じた。反対に、響きが減った分、多くエネルギーを使い、疲れやすくなった。</a:t>
            </a:r>
          </a:p>
          <a:p>
            <a:r>
              <a:rPr lang="ja-JP">
                <a:solidFill>
                  <a:srgbClr val="FF0000"/>
                </a:solidFill>
                <a:latin typeface="游ゴシック"/>
                <a:ea typeface="游ゴシック"/>
                <a:cs typeface="Calibri"/>
              </a:rPr>
              <a:t>A4　</a:t>
            </a:r>
            <a:r>
              <a:rPr lang="ja-JP">
                <a:solidFill>
                  <a:srgbClr val="FF0000"/>
                </a:solidFill>
                <a:latin typeface="Calibri"/>
                <a:ea typeface="游ゴシック"/>
                <a:cs typeface="Calibri"/>
              </a:rPr>
              <a:t>バスの音が明らかに聞こえにくく感じました。倍音がきこえないような感覚がありました。</a:t>
            </a:r>
          </a:p>
          <a:p>
            <a:r>
              <a:rPr lang="ja-JP">
                <a:latin typeface="游ゴシック"/>
                <a:ea typeface="游ゴシック"/>
                <a:cs typeface="Calibri"/>
              </a:rPr>
              <a:t>S5　</a:t>
            </a:r>
            <a:r>
              <a:rPr lang="ja-JP">
                <a:latin typeface="Calibri"/>
                <a:ea typeface="游ゴシック"/>
                <a:cs typeface="Calibri"/>
              </a:rPr>
              <a:t>男声がすごく聞きやすくなった？</a:t>
            </a:r>
          </a:p>
          <a:p>
            <a:r>
              <a:rPr lang="ja-JP">
                <a:latin typeface="游ゴシック"/>
                <a:ea typeface="游ゴシック"/>
                <a:cs typeface="Calibri"/>
              </a:rPr>
              <a:t>A1　</a:t>
            </a:r>
            <a:r>
              <a:rPr lang="ja-JP">
                <a:latin typeface="Calibri"/>
                <a:ea typeface="游ゴシック"/>
                <a:cs typeface="Calibri"/>
              </a:rPr>
              <a:t>響きとアンサンブルのしやすさのバランスがいいと感じた。エコーの強さがちょうど良い。</a:t>
            </a:r>
          </a:p>
          <a:p>
            <a:r>
              <a:rPr lang="ja-JP">
                <a:latin typeface="游ゴシック"/>
                <a:ea typeface="游ゴシック"/>
                <a:cs typeface="Calibri"/>
              </a:rPr>
              <a:t>A7　</a:t>
            </a:r>
          </a:p>
          <a:p>
            <a:r>
              <a:rPr lang="ja-JP">
                <a:ea typeface="游ゴシック"/>
                <a:cs typeface="Calibri"/>
              </a:rPr>
              <a:t>T1　</a:t>
            </a:r>
            <a:r>
              <a:rPr lang="ja-JP">
                <a:latin typeface="Calibri"/>
                <a:ea typeface="游ゴシック"/>
                <a:cs typeface="Calibri"/>
              </a:rPr>
              <a:t>他者の声がよく聞こえたことで演奏がしやすくなった気がした。響きの具合が心地よかった。</a:t>
            </a:r>
          </a:p>
          <a:p>
            <a:r>
              <a:rPr lang="ja-JP">
                <a:ea typeface="游ゴシック"/>
                <a:cs typeface="Calibri"/>
              </a:rPr>
              <a:t>T3　</a:t>
            </a:r>
            <a:r>
              <a:rPr lang="ja-JP">
                <a:latin typeface="Calibri"/>
                <a:ea typeface="游ゴシック"/>
                <a:cs typeface="Calibri"/>
              </a:rPr>
              <a:t>自他ともに周囲からの反響をよく聴くことができ、遠くに響いてゆく感覚もある。かなり歌い手にとってはありがたい環境。</a:t>
            </a:r>
          </a:p>
          <a:p>
            <a:r>
              <a:rPr lang="ja-JP">
                <a:ea typeface="游ゴシック"/>
                <a:cs typeface="Calibri"/>
              </a:rPr>
              <a:t>T6　</a:t>
            </a:r>
            <a:r>
              <a:rPr lang="ja-JP">
                <a:latin typeface="Calibri"/>
                <a:ea typeface="游ゴシック"/>
                <a:cs typeface="Calibri"/>
              </a:rPr>
              <a:t>後者は前者よりムダ（？）な響きがないような印象。</a:t>
            </a:r>
            <a:endParaRPr lang="ja-JP"/>
          </a:p>
        </p:txBody>
      </p:sp>
    </p:spTree>
    <p:extLst>
      <p:ext uri="{BB962C8B-B14F-4D97-AF65-F5344CB8AC3E}">
        <p14:creationId xmlns:p14="http://schemas.microsoft.com/office/powerpoint/2010/main" val="39705390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散布図&#10;&#10;自動的に生成された説明">
            <a:extLst>
              <a:ext uri="{FF2B5EF4-FFF2-40B4-BE49-F238E27FC236}">
                <a16:creationId xmlns:a16="http://schemas.microsoft.com/office/drawing/2014/main" id="{F3823AB9-7A4B-C236-1D37-8AB60ACF7C99}"/>
              </a:ext>
            </a:extLst>
          </p:cNvPr>
          <p:cNvPicPr>
            <a:picLocks noChangeAspect="1"/>
          </p:cNvPicPr>
          <p:nvPr/>
        </p:nvPicPr>
        <p:blipFill rotWithShape="1">
          <a:blip r:embed="rId2"/>
          <a:srcRect l="579" r="618"/>
          <a:stretch/>
        </p:blipFill>
        <p:spPr>
          <a:xfrm>
            <a:off x="315521" y="557189"/>
            <a:ext cx="5674893" cy="5743618"/>
          </a:xfrm>
          <a:prstGeom prst="rect">
            <a:avLst/>
          </a:prstGeom>
        </p:spPr>
      </p:pic>
      <p:pic>
        <p:nvPicPr>
          <p:cNvPr id="6" name="図 5" descr="グラフ, 散布図&#10;&#10;自動的に生成された説明">
            <a:extLst>
              <a:ext uri="{FF2B5EF4-FFF2-40B4-BE49-F238E27FC236}">
                <a16:creationId xmlns:a16="http://schemas.microsoft.com/office/drawing/2014/main" id="{5E20BBAB-F4B8-9FE4-8984-8A85E6109368}"/>
              </a:ext>
            </a:extLst>
          </p:cNvPr>
          <p:cNvPicPr>
            <a:picLocks noChangeAspect="1"/>
          </p:cNvPicPr>
          <p:nvPr/>
        </p:nvPicPr>
        <p:blipFill rotWithShape="1">
          <a:blip r:embed="rId3"/>
          <a:srcRect l="678" r="626"/>
          <a:stretch/>
        </p:blipFill>
        <p:spPr>
          <a:xfrm>
            <a:off x="6201587" y="557189"/>
            <a:ext cx="5668684" cy="5743618"/>
          </a:xfrm>
          <a:prstGeom prst="rect">
            <a:avLst/>
          </a:prstGeom>
        </p:spPr>
      </p:pic>
      <p:sp>
        <p:nvSpPr>
          <p:cNvPr id="7" name="テキスト ボックス 6">
            <a:extLst>
              <a:ext uri="{FF2B5EF4-FFF2-40B4-BE49-F238E27FC236}">
                <a16:creationId xmlns:a16="http://schemas.microsoft.com/office/drawing/2014/main" id="{DF87AB18-457B-AE04-A860-3FB971B41BFB}"/>
              </a:ext>
            </a:extLst>
          </p:cNvPr>
          <p:cNvSpPr txBox="1"/>
          <p:nvPr/>
        </p:nvSpPr>
        <p:spPr>
          <a:xfrm>
            <a:off x="2903381" y="93928"/>
            <a:ext cx="6379029" cy="369332"/>
          </a:xfrm>
          <a:prstGeom prst="rect">
            <a:avLst/>
          </a:prstGeom>
          <a:noFill/>
        </p:spPr>
        <p:txBody>
          <a:bodyPr wrap="square" rtlCol="0" anchor="ctr">
            <a:spAutoFit/>
          </a:bodyPr>
          <a:lstStyle/>
          <a:p>
            <a:pPr algn="ctr"/>
            <a:r>
              <a:rPr lang="ja-JP" altLang="en-US"/>
              <a:t>演奏が上手くいったか</a:t>
            </a:r>
            <a:endParaRPr kumimoji="1" lang="ja-JP" altLang="en-US"/>
          </a:p>
        </p:txBody>
      </p:sp>
      <p:sp>
        <p:nvSpPr>
          <p:cNvPr id="24" name="正方形/長方形 23">
            <a:extLst>
              <a:ext uri="{FF2B5EF4-FFF2-40B4-BE49-F238E27FC236}">
                <a16:creationId xmlns:a16="http://schemas.microsoft.com/office/drawing/2014/main" id="{EDC9FCE1-BD2E-03EB-E8FD-CE6AA9185B5C}"/>
              </a:ext>
            </a:extLst>
          </p:cNvPr>
          <p:cNvSpPr/>
          <p:nvPr/>
        </p:nvSpPr>
        <p:spPr>
          <a:xfrm>
            <a:off x="1099454" y="979713"/>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5BCCD88E-DF79-81DC-5060-54C148898967}"/>
              </a:ext>
            </a:extLst>
          </p:cNvPr>
          <p:cNvSpPr/>
          <p:nvPr/>
        </p:nvSpPr>
        <p:spPr>
          <a:xfrm>
            <a:off x="1099454" y="4397825"/>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93D3A788-2B56-8982-39BB-3F9EFD89FA64}"/>
              </a:ext>
            </a:extLst>
          </p:cNvPr>
          <p:cNvSpPr/>
          <p:nvPr/>
        </p:nvSpPr>
        <p:spPr>
          <a:xfrm>
            <a:off x="4517571" y="979713"/>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03579AA3-4225-11B2-E854-D396D3E7AADA}"/>
              </a:ext>
            </a:extLst>
          </p:cNvPr>
          <p:cNvSpPr/>
          <p:nvPr/>
        </p:nvSpPr>
        <p:spPr>
          <a:xfrm>
            <a:off x="4517571" y="4397825"/>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FA4113BB-3E1A-E318-D2B6-324493C5659F}"/>
              </a:ext>
            </a:extLst>
          </p:cNvPr>
          <p:cNvSpPr/>
          <p:nvPr/>
        </p:nvSpPr>
        <p:spPr>
          <a:xfrm>
            <a:off x="2469188" y="2373086"/>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19E55FB2-40E8-856C-BA57-48B306E65196}"/>
              </a:ext>
            </a:extLst>
          </p:cNvPr>
          <p:cNvSpPr/>
          <p:nvPr/>
        </p:nvSpPr>
        <p:spPr>
          <a:xfrm>
            <a:off x="2469188" y="979713"/>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0C805624-0674-DAB0-CE2A-17AA7CA3C728}"/>
              </a:ext>
            </a:extLst>
          </p:cNvPr>
          <p:cNvSpPr/>
          <p:nvPr/>
        </p:nvSpPr>
        <p:spPr>
          <a:xfrm>
            <a:off x="2469188" y="4397826"/>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67726AE5-54F2-BE95-BE24-D5FBA01DDD70}"/>
              </a:ext>
            </a:extLst>
          </p:cNvPr>
          <p:cNvSpPr/>
          <p:nvPr/>
        </p:nvSpPr>
        <p:spPr>
          <a:xfrm rot="5400000">
            <a:off x="4174672" y="2715986"/>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985982A6-EC2B-8507-004E-97ECD2E5DF6F}"/>
              </a:ext>
            </a:extLst>
          </p:cNvPr>
          <p:cNvSpPr/>
          <p:nvPr/>
        </p:nvSpPr>
        <p:spPr>
          <a:xfrm rot="5400000">
            <a:off x="772884" y="2699656"/>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350E36B6-2F6B-9546-BE72-C1B33332AFFC}"/>
              </a:ext>
            </a:extLst>
          </p:cNvPr>
          <p:cNvSpPr/>
          <p:nvPr/>
        </p:nvSpPr>
        <p:spPr>
          <a:xfrm>
            <a:off x="7004650" y="990597"/>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36BAEA86-AF12-EA76-A4DA-1DB5C21D81D6}"/>
              </a:ext>
            </a:extLst>
          </p:cNvPr>
          <p:cNvSpPr/>
          <p:nvPr/>
        </p:nvSpPr>
        <p:spPr>
          <a:xfrm>
            <a:off x="7004650" y="4408709"/>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A1E51773-A2B8-C6EF-1CDF-62A85DC615A0}"/>
              </a:ext>
            </a:extLst>
          </p:cNvPr>
          <p:cNvSpPr/>
          <p:nvPr/>
        </p:nvSpPr>
        <p:spPr>
          <a:xfrm>
            <a:off x="10422767" y="990597"/>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B4123B92-0DB6-AFE6-C28B-A53A74DDB3C5}"/>
              </a:ext>
            </a:extLst>
          </p:cNvPr>
          <p:cNvSpPr/>
          <p:nvPr/>
        </p:nvSpPr>
        <p:spPr>
          <a:xfrm>
            <a:off x="10422767" y="4408709"/>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642F2CE-F293-BD5E-55F9-E269DE3228B1}"/>
              </a:ext>
            </a:extLst>
          </p:cNvPr>
          <p:cNvSpPr/>
          <p:nvPr/>
        </p:nvSpPr>
        <p:spPr>
          <a:xfrm>
            <a:off x="8374384" y="2383970"/>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31A7D132-EFDB-B2E4-CC17-CFB7EBE17E1E}"/>
              </a:ext>
            </a:extLst>
          </p:cNvPr>
          <p:cNvSpPr/>
          <p:nvPr/>
        </p:nvSpPr>
        <p:spPr>
          <a:xfrm>
            <a:off x="8374384" y="990597"/>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836E0B91-EF12-1C1A-C24D-65599827283F}"/>
              </a:ext>
            </a:extLst>
          </p:cNvPr>
          <p:cNvSpPr/>
          <p:nvPr/>
        </p:nvSpPr>
        <p:spPr>
          <a:xfrm>
            <a:off x="8374384" y="4408710"/>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74F8DBA9-74BE-0FA8-32B0-09F443C8DF4A}"/>
              </a:ext>
            </a:extLst>
          </p:cNvPr>
          <p:cNvSpPr/>
          <p:nvPr/>
        </p:nvSpPr>
        <p:spPr>
          <a:xfrm rot="5400000">
            <a:off x="10079868" y="2726870"/>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9BE74536-A4FC-F55A-AEEF-7A34F1974B63}"/>
              </a:ext>
            </a:extLst>
          </p:cNvPr>
          <p:cNvSpPr/>
          <p:nvPr/>
        </p:nvSpPr>
        <p:spPr>
          <a:xfrm rot="5400000">
            <a:off x="6678080" y="2710540"/>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75455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2BE17-EEA2-7325-DD5E-CFC12CE269C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A8E2915-EA82-D9BE-C6D8-9B881F9822D3}"/>
              </a:ext>
            </a:extLst>
          </p:cNvPr>
          <p:cNvSpPr txBox="1"/>
          <p:nvPr/>
        </p:nvSpPr>
        <p:spPr>
          <a:xfrm>
            <a:off x="538914" y="714375"/>
            <a:ext cx="1101641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音場A</a:t>
            </a:r>
            <a:endParaRPr lang="en-US" altLang="ja-JP"/>
          </a:p>
          <a:p>
            <a:r>
              <a:rPr lang="en-US" altLang="ja-JP">
                <a:ea typeface="游ゴシック"/>
              </a:rPr>
              <a:t>A1</a:t>
            </a:r>
            <a:r>
              <a:rPr lang="ja-JP" altLang="en-US">
                <a:ea typeface="游ゴシック"/>
              </a:rPr>
              <a:t>　</a:t>
            </a:r>
            <a:r>
              <a:rPr lang="ja-JP" altLang="en-US">
                <a:latin typeface="Calibri"/>
                <a:ea typeface="游ゴシック"/>
                <a:cs typeface="Calibri"/>
              </a:rPr>
              <a:t>音がもやもやして他の人の聞こえ方がクリアでなくなった気がした。ロングトーンが少し苦しく感じた。</a:t>
            </a:r>
          </a:p>
          <a:p>
            <a:r>
              <a:rPr lang="en-US" altLang="ja-JP">
                <a:solidFill>
                  <a:srgbClr val="FF0000"/>
                </a:solidFill>
                <a:ea typeface="游ゴシック"/>
              </a:rPr>
              <a:t>B8</a:t>
            </a:r>
            <a:r>
              <a:rPr lang="ja-JP" altLang="en-US">
                <a:solidFill>
                  <a:srgbClr val="FF0000"/>
                </a:solidFill>
                <a:ea typeface="游ゴシック"/>
              </a:rPr>
              <a:t>　基準と比べて、響きの濃度がうすまって代わりに客席方向の奥行が足された感じ。自分の声もある程度把握でき、周りの人の声も聴こえるが、響きが発散ぎみで、焦点を合わせずらく、アンサンブルや強弱の設定はしづらくなった。演奏もうまくいかなかったと思う。</a:t>
            </a:r>
          </a:p>
          <a:p>
            <a:endParaRPr lang="ja-JP" altLang="en-US">
              <a:ea typeface="游ゴシック"/>
            </a:endParaRPr>
          </a:p>
          <a:p>
            <a:r>
              <a:rPr lang="ja-JP">
                <a:solidFill>
                  <a:srgbClr val="FF0000"/>
                </a:solidFill>
                <a:ea typeface="游ゴシック"/>
              </a:rPr>
              <a:t>S2　</a:t>
            </a:r>
            <a:r>
              <a:rPr lang="ja-JP">
                <a:solidFill>
                  <a:srgbClr val="FF0000"/>
                </a:solidFill>
                <a:latin typeface="Calibri"/>
                <a:ea typeface="游ゴシック"/>
                <a:cs typeface="Calibri"/>
              </a:rPr>
              <a:t>先程の例より演奏がとてもしやすくなったと感じる。自分の演奏の調子もあるかもしれないが、強弱が全体的にとてもわかりやすくなったと感じる。特にcresc.</a:t>
            </a:r>
          </a:p>
          <a:p>
            <a:r>
              <a:rPr lang="ja-JP">
                <a:solidFill>
                  <a:srgbClr val="FF0000"/>
                </a:solidFill>
                <a:ea typeface="游ゴシック"/>
              </a:rPr>
              <a:t>S3　</a:t>
            </a:r>
            <a:r>
              <a:rPr lang="ja-JP">
                <a:solidFill>
                  <a:srgbClr val="FF0000"/>
                </a:solidFill>
                <a:latin typeface="Calibri"/>
                <a:ea typeface="游ゴシック"/>
                <a:cs typeface="Calibri"/>
              </a:rPr>
              <a:t>響くところが遠く感じたが、遠いところから戻ってくる聴こえ方に感じた。（図）</a:t>
            </a:r>
          </a:p>
          <a:p>
            <a:r>
              <a:rPr lang="ja-JP">
                <a:solidFill>
                  <a:srgbClr val="FF0000"/>
                </a:solidFill>
                <a:ea typeface="游ゴシック"/>
              </a:rPr>
              <a:t>S7　</a:t>
            </a:r>
            <a:r>
              <a:rPr lang="ja-JP">
                <a:solidFill>
                  <a:srgbClr val="FF0000"/>
                </a:solidFill>
                <a:latin typeface="Calibri"/>
                <a:ea typeface="游ゴシック"/>
                <a:cs typeface="Calibri"/>
              </a:rPr>
              <a:t>うまい気になれた</a:t>
            </a:r>
            <a:r>
              <a:rPr lang="ja-JP" altLang="en-US">
                <a:solidFill>
                  <a:srgbClr val="FF0000"/>
                </a:solidFill>
                <a:latin typeface="Calibri"/>
                <a:ea typeface="游ゴシック"/>
                <a:cs typeface="Calibri"/>
              </a:rPr>
              <a:t>。</a:t>
            </a:r>
          </a:p>
          <a:p>
            <a:r>
              <a:rPr lang="ja-JP">
                <a:latin typeface="游ゴシック"/>
                <a:ea typeface="游ゴシック"/>
                <a:cs typeface="Calibri"/>
              </a:rPr>
              <a:t>T1　</a:t>
            </a:r>
            <a:r>
              <a:rPr lang="ja-JP">
                <a:latin typeface="Calibri"/>
                <a:ea typeface="游ゴシック"/>
                <a:cs typeface="Calibri"/>
              </a:rPr>
              <a:t>響きは増えたが、あっさりした（クリア）な感じになった気がした。そのため自分・他者の声が聞きやすくなった気がする。少しハモりやすくなった。</a:t>
            </a:r>
          </a:p>
          <a:p>
            <a:r>
              <a:rPr lang="ja-JP">
                <a:latin typeface="游ゴシック"/>
                <a:ea typeface="游ゴシック"/>
                <a:cs typeface="Calibri"/>
              </a:rPr>
              <a:t>T7　</a:t>
            </a:r>
            <a:r>
              <a:rPr lang="ja-JP">
                <a:latin typeface="Calibri"/>
                <a:ea typeface="游ゴシック"/>
                <a:cs typeface="Calibri"/>
              </a:rPr>
              <a:t>響きがよくて、歌いやすく感じた。</a:t>
            </a:r>
            <a:endParaRPr lang="ja-JP"/>
          </a:p>
        </p:txBody>
      </p:sp>
    </p:spTree>
    <p:extLst>
      <p:ext uri="{BB962C8B-B14F-4D97-AF65-F5344CB8AC3E}">
        <p14:creationId xmlns:p14="http://schemas.microsoft.com/office/powerpoint/2010/main" val="2961306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283B-F590-C2F0-FD7F-0E89928E0F0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75B25F4-6958-B6CE-C013-76D5651B61D0}"/>
              </a:ext>
            </a:extLst>
          </p:cNvPr>
          <p:cNvSpPr txBox="1"/>
          <p:nvPr/>
        </p:nvSpPr>
        <p:spPr>
          <a:xfrm>
            <a:off x="538914" y="714375"/>
            <a:ext cx="1101641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音場B</a:t>
            </a:r>
            <a:endParaRPr lang="ja-JP" altLang="en-US" b="1">
              <a:ea typeface="游ゴシック"/>
            </a:endParaRPr>
          </a:p>
          <a:p>
            <a:r>
              <a:rPr lang="en-US" altLang="ja-JP">
                <a:ea typeface="游ゴシック"/>
              </a:rPr>
              <a:t>B3</a:t>
            </a:r>
            <a:r>
              <a:rPr lang="ja-JP" altLang="en-US">
                <a:ea typeface="游ゴシック"/>
              </a:rPr>
              <a:t>　</a:t>
            </a:r>
            <a:r>
              <a:rPr lang="ja-JP" altLang="en-US">
                <a:latin typeface="Calibri"/>
                <a:ea typeface="游ゴシック"/>
                <a:cs typeface="Calibri"/>
              </a:rPr>
              <a:t>相手の音の間違いがよく聴こえてしまったからか、なかなか溶けにくい感じが（心理的にも）した。自他ともに声は聴こえやすい。</a:t>
            </a:r>
          </a:p>
          <a:p>
            <a:endParaRPr lang="ja-JP">
              <a:ea typeface="游ゴシック"/>
            </a:endParaRPr>
          </a:p>
          <a:p>
            <a:r>
              <a:rPr lang="ja-JP">
                <a:ea typeface="游ゴシック"/>
              </a:rPr>
              <a:t>A1　</a:t>
            </a:r>
            <a:r>
              <a:rPr lang="ja-JP">
                <a:latin typeface="Calibri"/>
                <a:ea typeface="游ゴシック"/>
                <a:cs typeface="Calibri"/>
              </a:rPr>
              <a:t>響きとアンサンブルのしやすさのバランスはちょうど良い。ただロングトーンというかフレーズの切れ目（休符）にエコーが残ってしまい、そこは少しやりにくかった。</a:t>
            </a:r>
          </a:p>
          <a:p>
            <a:r>
              <a:rPr lang="ja-JP">
                <a:ea typeface="游ゴシック"/>
              </a:rPr>
              <a:t>T3　</a:t>
            </a:r>
            <a:r>
              <a:rPr lang="ja-JP">
                <a:latin typeface="Calibri"/>
                <a:ea typeface="游ゴシック"/>
                <a:cs typeface="Calibri"/>
              </a:rPr>
              <a:t>響きが遠くまでよく届いているかのような響きになった（特に女声側）。四声での和声も合わせやすくなっている。</a:t>
            </a:r>
          </a:p>
          <a:p>
            <a:endParaRPr lang="ja-JP" altLang="en-US">
              <a:ea typeface="游ゴシック"/>
            </a:endParaRPr>
          </a:p>
        </p:txBody>
      </p:sp>
    </p:spTree>
    <p:extLst>
      <p:ext uri="{BB962C8B-B14F-4D97-AF65-F5344CB8AC3E}">
        <p14:creationId xmlns:p14="http://schemas.microsoft.com/office/powerpoint/2010/main" val="1415217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8F3D0-DA09-5E16-7570-4D2AC1B957C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D45415A-BF61-95E3-5FE7-8B56262B5C68}"/>
              </a:ext>
            </a:extLst>
          </p:cNvPr>
          <p:cNvSpPr txBox="1"/>
          <p:nvPr/>
        </p:nvSpPr>
        <p:spPr>
          <a:xfrm>
            <a:off x="538914" y="714375"/>
            <a:ext cx="1101641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音場C</a:t>
            </a:r>
            <a:endParaRPr lang="en-US" altLang="ja-JP"/>
          </a:p>
          <a:p>
            <a:r>
              <a:rPr lang="en-US" altLang="ja-JP">
                <a:ea typeface="游ゴシック"/>
              </a:rPr>
              <a:t>T1</a:t>
            </a:r>
            <a:r>
              <a:rPr lang="ja-JP" altLang="en-US">
                <a:ea typeface="游ゴシック"/>
              </a:rPr>
              <a:t>　</a:t>
            </a:r>
            <a:r>
              <a:rPr lang="ja-JP" altLang="en-US">
                <a:latin typeface="Calibri"/>
                <a:ea typeface="游ゴシック"/>
                <a:cs typeface="Calibri"/>
              </a:rPr>
              <a:t>全体的に響きは増した気がしたが、演奏はしづらかった。</a:t>
            </a:r>
          </a:p>
          <a:p>
            <a:endParaRPr lang="ja-JP">
              <a:ea typeface="游ゴシック"/>
            </a:endParaRPr>
          </a:p>
          <a:p>
            <a:r>
              <a:rPr lang="ja-JP">
                <a:solidFill>
                  <a:srgbClr val="FF0000"/>
                </a:solidFill>
                <a:ea typeface="游ゴシック"/>
              </a:rPr>
              <a:t>B8　</a:t>
            </a:r>
            <a:r>
              <a:rPr lang="ja-JP">
                <a:solidFill>
                  <a:srgbClr val="FF0000"/>
                </a:solidFill>
                <a:latin typeface="Calibri"/>
                <a:ea typeface="游ゴシック"/>
                <a:cs typeface="Calibri"/>
              </a:rPr>
              <a:t>東大ホールのような、響きが奥の方に吸い込まれていく感じ。残響とそば鳴りが分離できるので、発した音がどう響くかのフィードバックを得やすい。行為と結果を分離していろんな要素を動かせたので、強弱もアンサンブルの実のあるものになった。演奏もうまくいった。</a:t>
            </a:r>
          </a:p>
          <a:p>
            <a:r>
              <a:rPr lang="ja-JP">
                <a:ea typeface="游ゴシック"/>
              </a:rPr>
              <a:t>S5　</a:t>
            </a:r>
            <a:r>
              <a:rPr lang="ja-JP">
                <a:latin typeface="Calibri"/>
                <a:ea typeface="游ゴシック"/>
                <a:cs typeface="Calibri"/>
              </a:rPr>
              <a:t>特になかった…ごめんなさい</a:t>
            </a:r>
          </a:p>
          <a:p>
            <a:r>
              <a:rPr lang="ja-JP">
                <a:solidFill>
                  <a:srgbClr val="FF0000"/>
                </a:solidFill>
                <a:latin typeface="游ゴシック"/>
                <a:ea typeface="游ゴシック"/>
                <a:cs typeface="Calibri"/>
              </a:rPr>
              <a:t>A4　</a:t>
            </a:r>
            <a:r>
              <a:rPr lang="ja-JP">
                <a:solidFill>
                  <a:srgbClr val="FF0000"/>
                </a:solidFill>
                <a:latin typeface="Calibri"/>
                <a:ea typeface="游ゴシック"/>
                <a:cs typeface="Calibri"/>
              </a:rPr>
              <a:t>（具体的すぎるかもしれませんが）第一生命ホールを連想するような響きでした。なんとなく周囲の声量が上がったような気がしました。</a:t>
            </a:r>
          </a:p>
          <a:p>
            <a:r>
              <a:rPr lang="ja-JP">
                <a:latin typeface="游ゴシック"/>
                <a:ea typeface="游ゴシック"/>
                <a:cs typeface="Calibri"/>
              </a:rPr>
              <a:t>B3　</a:t>
            </a:r>
            <a:r>
              <a:rPr lang="ja-JP">
                <a:latin typeface="Calibri"/>
                <a:ea typeface="游ゴシック"/>
                <a:cs typeface="Calibri"/>
              </a:rPr>
              <a:t>実際のホールがこれだったら嬉しい。残響が前に伝わる感触があった。</a:t>
            </a:r>
          </a:p>
        </p:txBody>
      </p:sp>
    </p:spTree>
    <p:extLst>
      <p:ext uri="{BB962C8B-B14F-4D97-AF65-F5344CB8AC3E}">
        <p14:creationId xmlns:p14="http://schemas.microsoft.com/office/powerpoint/2010/main" val="1729797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グラフ, 散布図&#10;&#10;自動的に生成された説明">
            <a:extLst>
              <a:ext uri="{FF2B5EF4-FFF2-40B4-BE49-F238E27FC236}">
                <a16:creationId xmlns:a16="http://schemas.microsoft.com/office/drawing/2014/main" id="{3497ADC1-F5FE-6DB0-948B-696CA6BF826A}"/>
              </a:ext>
            </a:extLst>
          </p:cNvPr>
          <p:cNvPicPr>
            <a:picLocks noChangeAspect="1"/>
          </p:cNvPicPr>
          <p:nvPr/>
        </p:nvPicPr>
        <p:blipFill rotWithShape="1">
          <a:blip r:embed="rId2"/>
          <a:srcRect l="684" r="621"/>
          <a:stretch/>
        </p:blipFill>
        <p:spPr>
          <a:xfrm>
            <a:off x="321731" y="557189"/>
            <a:ext cx="5668684" cy="5743618"/>
          </a:xfrm>
          <a:prstGeom prst="rect">
            <a:avLst/>
          </a:prstGeom>
        </p:spPr>
      </p:pic>
      <p:pic>
        <p:nvPicPr>
          <p:cNvPr id="12" name="図 11" descr="グラフ, 散布図&#10;&#10;自動的に生成された説明">
            <a:extLst>
              <a:ext uri="{FF2B5EF4-FFF2-40B4-BE49-F238E27FC236}">
                <a16:creationId xmlns:a16="http://schemas.microsoft.com/office/drawing/2014/main" id="{8460EBE0-32BB-79CE-0E25-68972FAF31D4}"/>
              </a:ext>
            </a:extLst>
          </p:cNvPr>
          <p:cNvPicPr>
            <a:picLocks noChangeAspect="1"/>
          </p:cNvPicPr>
          <p:nvPr/>
        </p:nvPicPr>
        <p:blipFill rotWithShape="1">
          <a:blip r:embed="rId3"/>
          <a:srcRect l="546" r="651"/>
          <a:stretch/>
        </p:blipFill>
        <p:spPr>
          <a:xfrm>
            <a:off x="6195375" y="557189"/>
            <a:ext cx="5674893" cy="5743618"/>
          </a:xfrm>
          <a:prstGeom prst="rect">
            <a:avLst/>
          </a:prstGeom>
        </p:spPr>
      </p:pic>
      <p:sp>
        <p:nvSpPr>
          <p:cNvPr id="13" name="テキスト ボックス 12">
            <a:extLst>
              <a:ext uri="{FF2B5EF4-FFF2-40B4-BE49-F238E27FC236}">
                <a16:creationId xmlns:a16="http://schemas.microsoft.com/office/drawing/2014/main" id="{C432159B-792F-F69E-3863-B0941C9C6D74}"/>
              </a:ext>
            </a:extLst>
          </p:cNvPr>
          <p:cNvSpPr txBox="1"/>
          <p:nvPr/>
        </p:nvSpPr>
        <p:spPr>
          <a:xfrm>
            <a:off x="2903381" y="93928"/>
            <a:ext cx="6379029" cy="369332"/>
          </a:xfrm>
          <a:prstGeom prst="rect">
            <a:avLst/>
          </a:prstGeom>
          <a:noFill/>
        </p:spPr>
        <p:txBody>
          <a:bodyPr wrap="square" rtlCol="0" anchor="ctr">
            <a:spAutoFit/>
          </a:bodyPr>
          <a:lstStyle/>
          <a:p>
            <a:pPr algn="ctr"/>
            <a:r>
              <a:rPr lang="ja-JP" altLang="en-US"/>
              <a:t>自分の声の聞きやすさ</a:t>
            </a:r>
            <a:endParaRPr kumimoji="1" lang="ja-JP" altLang="en-US"/>
          </a:p>
        </p:txBody>
      </p:sp>
      <p:sp>
        <p:nvSpPr>
          <p:cNvPr id="24" name="正方形/長方形 23">
            <a:extLst>
              <a:ext uri="{FF2B5EF4-FFF2-40B4-BE49-F238E27FC236}">
                <a16:creationId xmlns:a16="http://schemas.microsoft.com/office/drawing/2014/main" id="{C656615B-724E-3A39-3072-A61CA0369D1A}"/>
              </a:ext>
            </a:extLst>
          </p:cNvPr>
          <p:cNvSpPr/>
          <p:nvPr/>
        </p:nvSpPr>
        <p:spPr>
          <a:xfrm>
            <a:off x="1099454" y="979713"/>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8D69FB7B-5CC5-3707-679B-CF792B074E61}"/>
              </a:ext>
            </a:extLst>
          </p:cNvPr>
          <p:cNvSpPr/>
          <p:nvPr/>
        </p:nvSpPr>
        <p:spPr>
          <a:xfrm>
            <a:off x="1099454" y="4397825"/>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6D4CB472-A223-D722-A171-E0BE736CF4AD}"/>
              </a:ext>
            </a:extLst>
          </p:cNvPr>
          <p:cNvSpPr/>
          <p:nvPr/>
        </p:nvSpPr>
        <p:spPr>
          <a:xfrm>
            <a:off x="4517571" y="979713"/>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2EAE27DC-5987-2B2E-B5BA-293E1A727A16}"/>
              </a:ext>
            </a:extLst>
          </p:cNvPr>
          <p:cNvSpPr/>
          <p:nvPr/>
        </p:nvSpPr>
        <p:spPr>
          <a:xfrm>
            <a:off x="4517571" y="4397825"/>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0A9C7012-871C-AB2D-8B69-F489AE375B15}"/>
              </a:ext>
            </a:extLst>
          </p:cNvPr>
          <p:cNvSpPr/>
          <p:nvPr/>
        </p:nvSpPr>
        <p:spPr>
          <a:xfrm>
            <a:off x="2469188" y="2373086"/>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CEBC13C-488B-013B-776E-B0A62D1EC7D0}"/>
              </a:ext>
            </a:extLst>
          </p:cNvPr>
          <p:cNvSpPr/>
          <p:nvPr/>
        </p:nvSpPr>
        <p:spPr>
          <a:xfrm>
            <a:off x="2469188" y="979713"/>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A9E3FCC7-2158-704F-77F4-DBB31A68746A}"/>
              </a:ext>
            </a:extLst>
          </p:cNvPr>
          <p:cNvSpPr/>
          <p:nvPr/>
        </p:nvSpPr>
        <p:spPr>
          <a:xfrm>
            <a:off x="2469188" y="4397826"/>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6483D5D8-32E4-B0BD-7690-2297C3BD6447}"/>
              </a:ext>
            </a:extLst>
          </p:cNvPr>
          <p:cNvSpPr/>
          <p:nvPr/>
        </p:nvSpPr>
        <p:spPr>
          <a:xfrm rot="5400000">
            <a:off x="4174672" y="2715986"/>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C5B79E3A-FBB5-76FF-A13B-0A30637AC8AD}"/>
              </a:ext>
            </a:extLst>
          </p:cNvPr>
          <p:cNvSpPr/>
          <p:nvPr/>
        </p:nvSpPr>
        <p:spPr>
          <a:xfrm rot="5400000">
            <a:off x="772884" y="2699656"/>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DE8548AD-A26E-1772-01D1-FA5D8B7C4D71}"/>
              </a:ext>
            </a:extLst>
          </p:cNvPr>
          <p:cNvSpPr/>
          <p:nvPr/>
        </p:nvSpPr>
        <p:spPr>
          <a:xfrm>
            <a:off x="7004650" y="990597"/>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E216120C-2806-6092-A1F7-2F5C165B23D1}"/>
              </a:ext>
            </a:extLst>
          </p:cNvPr>
          <p:cNvSpPr/>
          <p:nvPr/>
        </p:nvSpPr>
        <p:spPr>
          <a:xfrm>
            <a:off x="7004650" y="4408709"/>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462EC486-13A3-1FEB-3D21-5C9F7A1BB9BB}"/>
              </a:ext>
            </a:extLst>
          </p:cNvPr>
          <p:cNvSpPr/>
          <p:nvPr/>
        </p:nvSpPr>
        <p:spPr>
          <a:xfrm>
            <a:off x="10422767" y="990597"/>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42EE17D6-6A31-EF8B-F6FA-989AC66BC51C}"/>
              </a:ext>
            </a:extLst>
          </p:cNvPr>
          <p:cNvSpPr/>
          <p:nvPr/>
        </p:nvSpPr>
        <p:spPr>
          <a:xfrm>
            <a:off x="10422767" y="4408709"/>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803540E8-7BE3-F739-8FB7-4494B55A6213}"/>
              </a:ext>
            </a:extLst>
          </p:cNvPr>
          <p:cNvSpPr/>
          <p:nvPr/>
        </p:nvSpPr>
        <p:spPr>
          <a:xfrm>
            <a:off x="8374384" y="2383970"/>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E4E2D93E-22C2-9658-959D-51A0A07C0A40}"/>
              </a:ext>
            </a:extLst>
          </p:cNvPr>
          <p:cNvSpPr/>
          <p:nvPr/>
        </p:nvSpPr>
        <p:spPr>
          <a:xfrm>
            <a:off x="8374384" y="990597"/>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3A9F1947-F56B-F871-0270-6A7CEF352DE9}"/>
              </a:ext>
            </a:extLst>
          </p:cNvPr>
          <p:cNvSpPr/>
          <p:nvPr/>
        </p:nvSpPr>
        <p:spPr>
          <a:xfrm>
            <a:off x="8374384" y="4408710"/>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DBFEC7DC-01CC-1B12-D09A-7AD90CFB7110}"/>
              </a:ext>
            </a:extLst>
          </p:cNvPr>
          <p:cNvSpPr/>
          <p:nvPr/>
        </p:nvSpPr>
        <p:spPr>
          <a:xfrm rot="5400000">
            <a:off x="10079868" y="2726870"/>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F48AB38-0938-58C4-7C03-7A4DA7CC3D9A}"/>
              </a:ext>
            </a:extLst>
          </p:cNvPr>
          <p:cNvSpPr/>
          <p:nvPr/>
        </p:nvSpPr>
        <p:spPr>
          <a:xfrm rot="5400000">
            <a:off x="6678080" y="2710540"/>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681671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08B66-A9E6-26E7-FB4B-067ABCAD597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43F4B8C-798E-EFDE-437E-C5EC1D0AFDFB}"/>
              </a:ext>
            </a:extLst>
          </p:cNvPr>
          <p:cNvSpPr txBox="1"/>
          <p:nvPr/>
        </p:nvSpPr>
        <p:spPr>
          <a:xfrm>
            <a:off x="538914" y="714375"/>
            <a:ext cx="1101641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音場D</a:t>
            </a:r>
            <a:endParaRPr lang="en-US" altLang="ja-JP"/>
          </a:p>
          <a:p>
            <a:r>
              <a:rPr lang="en-US" altLang="ja-JP">
                <a:solidFill>
                  <a:srgbClr val="FF0000"/>
                </a:solidFill>
                <a:ea typeface="游ゴシック"/>
              </a:rPr>
              <a:t>A4</a:t>
            </a:r>
            <a:r>
              <a:rPr lang="ja-JP" altLang="en-US">
                <a:solidFill>
                  <a:srgbClr val="FF0000"/>
                </a:solidFill>
                <a:ea typeface="游ゴシック"/>
              </a:rPr>
              <a:t>　</a:t>
            </a:r>
            <a:r>
              <a:rPr lang="ja-JP" altLang="en-US">
                <a:solidFill>
                  <a:srgbClr val="FF0000"/>
                </a:solidFill>
                <a:latin typeface="Calibri"/>
                <a:ea typeface="游ゴシック"/>
                <a:cs typeface="Calibri"/>
              </a:rPr>
              <a:t>バスの音が明らかに聞こえにくく感じました。倍音がきこえないような感覚がありました。</a:t>
            </a:r>
          </a:p>
          <a:p>
            <a:endParaRPr lang="ja-JP">
              <a:solidFill>
                <a:srgbClr val="FF0000"/>
              </a:solidFill>
              <a:ea typeface="游ゴシック"/>
            </a:endParaRPr>
          </a:p>
          <a:p>
            <a:r>
              <a:rPr lang="ja-JP">
                <a:solidFill>
                  <a:srgbClr val="FF0000"/>
                </a:solidFill>
                <a:ea typeface="游ゴシック"/>
              </a:rPr>
              <a:t>S2　</a:t>
            </a:r>
            <a:r>
              <a:rPr lang="ja-JP">
                <a:solidFill>
                  <a:srgbClr val="FF0000"/>
                </a:solidFill>
                <a:latin typeface="Calibri"/>
                <a:ea typeface="游ゴシック"/>
                <a:cs typeface="Calibri"/>
              </a:rPr>
              <a:t>響きが減り、他のパートに合わせやすくなったと感じた。反対に、響きが減った分、多くエネルギーを使い、疲れやすくなった。</a:t>
            </a:r>
          </a:p>
          <a:p>
            <a:r>
              <a:rPr lang="ja-JP">
                <a:latin typeface="游ゴシック"/>
                <a:ea typeface="游ゴシック"/>
                <a:cs typeface="Calibri"/>
              </a:rPr>
              <a:t>T3　</a:t>
            </a:r>
            <a:r>
              <a:rPr lang="ja-JP">
                <a:latin typeface="Calibri"/>
                <a:ea typeface="游ゴシック"/>
                <a:cs typeface="Calibri"/>
              </a:rPr>
              <a:t>自他ともに周囲からの反響をよく聴くことができ、遠くに響いてゆく感覚もある。かなり歌い手にとってはありがたい環境。</a:t>
            </a:r>
          </a:p>
          <a:p>
            <a:r>
              <a:rPr lang="ja-JP">
                <a:latin typeface="游ゴシック"/>
                <a:ea typeface="游ゴシック"/>
                <a:cs typeface="Calibri"/>
              </a:rPr>
              <a:t>T1　</a:t>
            </a:r>
            <a:r>
              <a:rPr lang="ja-JP">
                <a:latin typeface="Calibri"/>
                <a:ea typeface="游ゴシック"/>
                <a:cs typeface="Calibri"/>
              </a:rPr>
              <a:t>他者の声がよく聞こえたことで演奏がしやすくなった気がした。響きの具合が心地よかった。</a:t>
            </a:r>
            <a:endParaRPr lang="ja-JP"/>
          </a:p>
        </p:txBody>
      </p:sp>
    </p:spTree>
    <p:extLst>
      <p:ext uri="{BB962C8B-B14F-4D97-AF65-F5344CB8AC3E}">
        <p14:creationId xmlns:p14="http://schemas.microsoft.com/office/powerpoint/2010/main" val="36712341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散布図&#10;&#10;自動的に生成された説明">
            <a:extLst>
              <a:ext uri="{FF2B5EF4-FFF2-40B4-BE49-F238E27FC236}">
                <a16:creationId xmlns:a16="http://schemas.microsoft.com/office/drawing/2014/main" id="{361321D5-9A00-892A-9E67-B55BE694DCC5}"/>
              </a:ext>
            </a:extLst>
          </p:cNvPr>
          <p:cNvPicPr>
            <a:picLocks noChangeAspect="1"/>
          </p:cNvPicPr>
          <p:nvPr/>
        </p:nvPicPr>
        <p:blipFill rotWithShape="1">
          <a:blip r:embed="rId2"/>
          <a:srcRect l="536" r="660"/>
          <a:stretch/>
        </p:blipFill>
        <p:spPr>
          <a:xfrm>
            <a:off x="321733" y="557189"/>
            <a:ext cx="5674893" cy="5743618"/>
          </a:xfrm>
          <a:prstGeom prst="rect">
            <a:avLst/>
          </a:prstGeom>
        </p:spPr>
      </p:pic>
      <p:pic>
        <p:nvPicPr>
          <p:cNvPr id="6" name="図 5" descr="グラフ, 散布図&#10;&#10;自動的に生成された説明">
            <a:extLst>
              <a:ext uri="{FF2B5EF4-FFF2-40B4-BE49-F238E27FC236}">
                <a16:creationId xmlns:a16="http://schemas.microsoft.com/office/drawing/2014/main" id="{98D07D93-D3BA-6F32-5BA6-887A9677DD15}"/>
              </a:ext>
            </a:extLst>
          </p:cNvPr>
          <p:cNvPicPr>
            <a:picLocks noChangeAspect="1"/>
          </p:cNvPicPr>
          <p:nvPr/>
        </p:nvPicPr>
        <p:blipFill rotWithShape="1">
          <a:blip r:embed="rId3"/>
          <a:srcRect l="650" r="655"/>
          <a:stretch/>
        </p:blipFill>
        <p:spPr>
          <a:xfrm>
            <a:off x="6195375" y="557189"/>
            <a:ext cx="5668684" cy="5743618"/>
          </a:xfrm>
          <a:prstGeom prst="rect">
            <a:avLst/>
          </a:prstGeom>
        </p:spPr>
      </p:pic>
      <p:sp>
        <p:nvSpPr>
          <p:cNvPr id="7" name="テキスト ボックス 6">
            <a:extLst>
              <a:ext uri="{FF2B5EF4-FFF2-40B4-BE49-F238E27FC236}">
                <a16:creationId xmlns:a16="http://schemas.microsoft.com/office/drawing/2014/main" id="{D38A3422-7EA0-365D-EF58-E7EE1C3203B2}"/>
              </a:ext>
            </a:extLst>
          </p:cNvPr>
          <p:cNvSpPr txBox="1"/>
          <p:nvPr/>
        </p:nvSpPr>
        <p:spPr>
          <a:xfrm>
            <a:off x="2903381" y="93928"/>
            <a:ext cx="6379029" cy="369332"/>
          </a:xfrm>
          <a:prstGeom prst="rect">
            <a:avLst/>
          </a:prstGeom>
          <a:noFill/>
        </p:spPr>
        <p:txBody>
          <a:bodyPr wrap="square" rtlCol="0" anchor="ctr">
            <a:spAutoFit/>
          </a:bodyPr>
          <a:lstStyle/>
          <a:p>
            <a:pPr algn="ctr"/>
            <a:r>
              <a:rPr lang="ja-JP" altLang="en-US"/>
              <a:t>演奏のしやすさ</a:t>
            </a:r>
            <a:endParaRPr kumimoji="1" lang="ja-JP" altLang="en-US"/>
          </a:p>
        </p:txBody>
      </p:sp>
      <p:sp>
        <p:nvSpPr>
          <p:cNvPr id="24" name="正方形/長方形 23">
            <a:extLst>
              <a:ext uri="{FF2B5EF4-FFF2-40B4-BE49-F238E27FC236}">
                <a16:creationId xmlns:a16="http://schemas.microsoft.com/office/drawing/2014/main" id="{9656E778-0C32-A1B6-1C01-2CB78DDE211F}"/>
              </a:ext>
            </a:extLst>
          </p:cNvPr>
          <p:cNvSpPr/>
          <p:nvPr/>
        </p:nvSpPr>
        <p:spPr>
          <a:xfrm>
            <a:off x="1099454" y="979713"/>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E18AC0E0-286C-36BF-DB58-3E5277B25BD7}"/>
              </a:ext>
            </a:extLst>
          </p:cNvPr>
          <p:cNvSpPr/>
          <p:nvPr/>
        </p:nvSpPr>
        <p:spPr>
          <a:xfrm>
            <a:off x="1099454" y="4397825"/>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0F03B70-76A9-D252-AB69-47F51E4B126C}"/>
              </a:ext>
            </a:extLst>
          </p:cNvPr>
          <p:cNvSpPr/>
          <p:nvPr/>
        </p:nvSpPr>
        <p:spPr>
          <a:xfrm>
            <a:off x="4517571" y="979713"/>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0E2A348F-82E9-DD57-1ACE-3ABB95913D7E}"/>
              </a:ext>
            </a:extLst>
          </p:cNvPr>
          <p:cNvSpPr/>
          <p:nvPr/>
        </p:nvSpPr>
        <p:spPr>
          <a:xfrm>
            <a:off x="4517571" y="4397825"/>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CB0A6FAA-D795-796C-F635-6B682EB6BD8C}"/>
              </a:ext>
            </a:extLst>
          </p:cNvPr>
          <p:cNvSpPr/>
          <p:nvPr/>
        </p:nvSpPr>
        <p:spPr>
          <a:xfrm>
            <a:off x="2469188" y="2373086"/>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583809B9-744A-038B-BF72-A8EA5CF271AF}"/>
              </a:ext>
            </a:extLst>
          </p:cNvPr>
          <p:cNvSpPr/>
          <p:nvPr/>
        </p:nvSpPr>
        <p:spPr>
          <a:xfrm>
            <a:off x="2469188" y="979713"/>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CD936093-1CA8-3A9F-1F08-7FFB62A8C260}"/>
              </a:ext>
            </a:extLst>
          </p:cNvPr>
          <p:cNvSpPr/>
          <p:nvPr/>
        </p:nvSpPr>
        <p:spPr>
          <a:xfrm>
            <a:off x="2469188" y="4397826"/>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663856F9-C96A-93ED-3F46-69DBEAC1BCD9}"/>
              </a:ext>
            </a:extLst>
          </p:cNvPr>
          <p:cNvSpPr/>
          <p:nvPr/>
        </p:nvSpPr>
        <p:spPr>
          <a:xfrm rot="5400000">
            <a:off x="4174672" y="2715986"/>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3D2AD575-3983-224A-8FFD-0ED149E27692}"/>
              </a:ext>
            </a:extLst>
          </p:cNvPr>
          <p:cNvSpPr/>
          <p:nvPr/>
        </p:nvSpPr>
        <p:spPr>
          <a:xfrm rot="5400000">
            <a:off x="772884" y="2699656"/>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DF5029B-AD7D-DFD5-5722-F7EACEEC3284}"/>
              </a:ext>
            </a:extLst>
          </p:cNvPr>
          <p:cNvSpPr/>
          <p:nvPr/>
        </p:nvSpPr>
        <p:spPr>
          <a:xfrm>
            <a:off x="7004650" y="990597"/>
            <a:ext cx="1034148"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6965D1D3-74F4-B216-73E0-A6F5B8C67569}"/>
              </a:ext>
            </a:extLst>
          </p:cNvPr>
          <p:cNvSpPr/>
          <p:nvPr/>
        </p:nvSpPr>
        <p:spPr>
          <a:xfrm>
            <a:off x="7004650" y="4408709"/>
            <a:ext cx="1034148"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77B9ACE5-91C8-7902-762F-7F75200E9144}"/>
              </a:ext>
            </a:extLst>
          </p:cNvPr>
          <p:cNvSpPr/>
          <p:nvPr/>
        </p:nvSpPr>
        <p:spPr>
          <a:xfrm>
            <a:off x="10422767" y="990597"/>
            <a:ext cx="1001486"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66B07292-A206-7DBE-A7F6-3EE5ED2B5435}"/>
              </a:ext>
            </a:extLst>
          </p:cNvPr>
          <p:cNvSpPr/>
          <p:nvPr/>
        </p:nvSpPr>
        <p:spPr>
          <a:xfrm>
            <a:off x="10422767" y="4408709"/>
            <a:ext cx="1001486" cy="1066801"/>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F9E8711F-2D2A-E4F7-19E1-50DF9F9493E1}"/>
              </a:ext>
            </a:extLst>
          </p:cNvPr>
          <p:cNvSpPr/>
          <p:nvPr/>
        </p:nvSpPr>
        <p:spPr>
          <a:xfrm>
            <a:off x="8374384" y="2383970"/>
            <a:ext cx="1706401" cy="1687284"/>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2964658A-C961-4038-3BA2-3516D44B3D25}"/>
              </a:ext>
            </a:extLst>
          </p:cNvPr>
          <p:cNvSpPr/>
          <p:nvPr/>
        </p:nvSpPr>
        <p:spPr>
          <a:xfrm>
            <a:off x="8374384" y="990597"/>
            <a:ext cx="1706401" cy="1051872"/>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8D47F536-EBEE-8E51-9121-6B86254874F0}"/>
              </a:ext>
            </a:extLst>
          </p:cNvPr>
          <p:cNvSpPr/>
          <p:nvPr/>
        </p:nvSpPr>
        <p:spPr>
          <a:xfrm>
            <a:off x="8374384" y="4408710"/>
            <a:ext cx="1706401" cy="107768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C64AA47B-488C-AB83-F8B2-754B1442F222}"/>
              </a:ext>
            </a:extLst>
          </p:cNvPr>
          <p:cNvSpPr/>
          <p:nvPr/>
        </p:nvSpPr>
        <p:spPr>
          <a:xfrm rot="5400000">
            <a:off x="10079868" y="2726870"/>
            <a:ext cx="1687284" cy="1001486"/>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71E8B9E8-433F-C9CB-1B16-B1E24B08EE46}"/>
              </a:ext>
            </a:extLst>
          </p:cNvPr>
          <p:cNvSpPr/>
          <p:nvPr/>
        </p:nvSpPr>
        <p:spPr>
          <a:xfrm rot="5400000">
            <a:off x="6678080" y="2710540"/>
            <a:ext cx="1687286" cy="1034147"/>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60239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7795E-438E-EA59-6F52-C2FABC54F4B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9BE95A4C-F8BC-0880-E420-940DB24FA271}"/>
              </a:ext>
            </a:extLst>
          </p:cNvPr>
          <p:cNvSpPr txBox="1"/>
          <p:nvPr/>
        </p:nvSpPr>
        <p:spPr>
          <a:xfrm>
            <a:off x="538914" y="714375"/>
            <a:ext cx="11016414"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音場A</a:t>
            </a:r>
            <a:endParaRPr lang="en-US" altLang="ja-JP"/>
          </a:p>
          <a:p>
            <a:r>
              <a:rPr lang="en-US" altLang="ja-JP">
                <a:ea typeface="游ゴシック"/>
              </a:rPr>
              <a:t>A1　</a:t>
            </a:r>
            <a:r>
              <a:rPr lang="ja-JP">
                <a:ea typeface="游ゴシック"/>
              </a:rPr>
              <a:t>音がもやもやして他の人の聞こえ方がクリアでなくなった気がした。ロングトーンが少し苦しく感じた。</a:t>
            </a:r>
          </a:p>
          <a:p>
            <a:r>
              <a:rPr lang="ja-JP" altLang="en-US">
                <a:solidFill>
                  <a:srgbClr val="FF0000"/>
                </a:solidFill>
                <a:ea typeface="游ゴシック"/>
              </a:rPr>
              <a:t>A2　全体的に響きが減った気がした。こぢんまりした感じがした、</a:t>
            </a:r>
          </a:p>
          <a:p>
            <a:r>
              <a:rPr lang="ja-JP" altLang="en-US">
                <a:ea typeface="游ゴシック"/>
              </a:rPr>
              <a:t>A5　</a:t>
            </a:r>
            <a:r>
              <a:rPr lang="ja-JP" altLang="en-US">
                <a:solidFill>
                  <a:srgbClr val="000000"/>
                </a:solidFill>
                <a:latin typeface="游ゴシック"/>
                <a:ea typeface="游ゴシック"/>
              </a:rPr>
              <a:t>教会みたいに響きがはんきょうしてボワーンとなるかんじがした。</a:t>
            </a:r>
            <a:r>
              <a:rPr lang="ja-JP">
                <a:solidFill>
                  <a:srgbClr val="000000"/>
                </a:solidFill>
                <a:latin typeface="游ゴシック"/>
                <a:ea typeface="游ゴシック"/>
              </a:rPr>
              <a:t>自分の声はあまりきこえない。</a:t>
            </a:r>
            <a:endParaRPr lang="ja-JP">
              <a:ea typeface="游ゴシック"/>
            </a:endParaRPr>
          </a:p>
          <a:p>
            <a:r>
              <a:rPr lang="ja-JP" altLang="en-US">
                <a:solidFill>
                  <a:srgbClr val="FF0000"/>
                </a:solidFill>
                <a:ea typeface="游ゴシック"/>
              </a:rPr>
              <a:t>B8　</a:t>
            </a:r>
            <a:r>
              <a:rPr lang="ja-JP" altLang="en-US">
                <a:solidFill>
                  <a:srgbClr val="FF0000"/>
                </a:solidFill>
                <a:latin typeface="游ゴシック"/>
                <a:ea typeface="游ゴシック"/>
              </a:rPr>
              <a:t>基準と比べて、響きの濃度がうすまって代わりに客席方向の奥行が足された感じ。自分の声もある程度把握でき、周りの人の声も聴こえるが、響きが発散ぎみで、焦点を合わせずらく、アンサンブルや強弱の設定はしづらくなった。演奏もうまくいかなかったと思う。</a:t>
            </a:r>
          </a:p>
          <a:p>
            <a:endParaRPr lang="ja-JP" altLang="en-US">
              <a:solidFill>
                <a:srgbClr val="FF0000"/>
              </a:solidFill>
              <a:ea typeface="游ゴシック"/>
            </a:endParaRPr>
          </a:p>
          <a:p>
            <a:r>
              <a:rPr lang="ja-JP" altLang="en-US">
                <a:solidFill>
                  <a:srgbClr val="FF0000"/>
                </a:solidFill>
                <a:ea typeface="游ゴシック"/>
              </a:rPr>
              <a:t>S2　</a:t>
            </a:r>
            <a:r>
              <a:rPr lang="ja-JP" altLang="en-US">
                <a:solidFill>
                  <a:srgbClr val="FF0000"/>
                </a:solidFill>
                <a:latin typeface="游ゴシック"/>
                <a:ea typeface="游ゴシック"/>
              </a:rPr>
              <a:t>先程の例より演奏がとてもしやすくなったと感じる。自分の演奏の調子もあるかもしれないが、強弱が全体的にとてもわかりやすくなったと感じる。特にcresc.</a:t>
            </a:r>
          </a:p>
          <a:p>
            <a:r>
              <a:rPr lang="ja-JP" altLang="en-US">
                <a:ea typeface="游ゴシック"/>
              </a:rPr>
              <a:t>T1　響きは増えたが、あっさりした（クリア）な感じになった気がした。そのため自分・他者の声が聞きやすくなった気がする。少しハモりやすくなった。</a:t>
            </a:r>
          </a:p>
          <a:p>
            <a:r>
              <a:rPr lang="ja-JP" altLang="en-US">
                <a:solidFill>
                  <a:srgbClr val="FF0000"/>
                </a:solidFill>
                <a:ea typeface="游ゴシック"/>
              </a:rPr>
              <a:t>S3　響くところが遠く感じたが、遠いところから戻ってくる聴こえ方に感じた。（図）</a:t>
            </a:r>
          </a:p>
          <a:p>
            <a:r>
              <a:rPr lang="ja-JP" altLang="en-US">
                <a:ea typeface="游ゴシック"/>
              </a:rPr>
              <a:t>S5　自分の声が聞きやすくなった分、他人の声の響きが感じにくくなった？</a:t>
            </a:r>
          </a:p>
          <a:p>
            <a:r>
              <a:rPr lang="ja-JP" altLang="en-US">
                <a:solidFill>
                  <a:srgbClr val="FF0000"/>
                </a:solidFill>
                <a:ea typeface="游ゴシック"/>
              </a:rPr>
              <a:t>S7　うまい気になれた。</a:t>
            </a:r>
          </a:p>
          <a:p>
            <a:r>
              <a:rPr lang="ja-JP" altLang="en-US">
                <a:ea typeface="游ゴシック"/>
              </a:rPr>
              <a:t>T7　響きがよくて、歌いやすく感じた。</a:t>
            </a:r>
          </a:p>
        </p:txBody>
      </p:sp>
    </p:spTree>
    <p:extLst>
      <p:ext uri="{BB962C8B-B14F-4D97-AF65-F5344CB8AC3E}">
        <p14:creationId xmlns:p14="http://schemas.microsoft.com/office/powerpoint/2010/main" val="42316672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BF683-D365-B8C4-9C6B-B44E11D2CB2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85111D58-7AC7-70D5-52D3-C7A06FF1A4BD}"/>
              </a:ext>
            </a:extLst>
          </p:cNvPr>
          <p:cNvSpPr txBox="1"/>
          <p:nvPr/>
        </p:nvSpPr>
        <p:spPr>
          <a:xfrm>
            <a:off x="538914" y="714375"/>
            <a:ext cx="1101641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音場B</a:t>
            </a:r>
            <a:endParaRPr lang="en-US" altLang="ja-JP"/>
          </a:p>
          <a:p>
            <a:r>
              <a:rPr lang="ja-JP" altLang="en-US">
                <a:ea typeface="游ゴシック"/>
              </a:rPr>
              <a:t>A5　</a:t>
            </a:r>
            <a:r>
              <a:rPr lang="ja-JP">
                <a:ea typeface="+mn-lt"/>
                <a:cs typeface="+mn-lt"/>
              </a:rPr>
              <a:t>自分に返ってくるというより、遠くで響いてるかんじがした。</a:t>
            </a:r>
            <a:endParaRPr lang="ja-JP" altLang="en-US">
              <a:ea typeface="游ゴシック"/>
            </a:endParaRPr>
          </a:p>
          <a:p>
            <a:endParaRPr lang="ja-JP" altLang="en-US">
              <a:ea typeface="游ゴシック"/>
            </a:endParaRPr>
          </a:p>
          <a:p>
            <a:r>
              <a:rPr lang="ja-JP" altLang="en-US">
                <a:solidFill>
                  <a:srgbClr val="FF0000"/>
                </a:solidFill>
                <a:ea typeface="游ゴシック"/>
              </a:rPr>
              <a:t>A4　</a:t>
            </a:r>
            <a:r>
              <a:rPr lang="ja-JP">
                <a:solidFill>
                  <a:srgbClr val="FF0000"/>
                </a:solidFill>
                <a:ea typeface="+mn-lt"/>
                <a:cs typeface="+mn-lt"/>
              </a:rPr>
              <a:t>響きが明るい印象を受けました。</a:t>
            </a:r>
            <a:endParaRPr lang="ja-JP" altLang="en-US">
              <a:solidFill>
                <a:srgbClr val="FF0000"/>
              </a:solidFill>
              <a:ea typeface="游ゴシック"/>
            </a:endParaRPr>
          </a:p>
          <a:p>
            <a:r>
              <a:rPr lang="ja-JP" altLang="en-US">
                <a:ea typeface="游ゴシック"/>
              </a:rPr>
              <a:t>T3　</a:t>
            </a:r>
            <a:r>
              <a:rPr lang="ja-JP">
                <a:ea typeface="+mn-lt"/>
                <a:cs typeface="+mn-lt"/>
              </a:rPr>
              <a:t>響きが遠くまでよく届いているかのような響きになった（特に女声側）。四声での和声も合わせやすくなっている。</a:t>
            </a:r>
            <a:endParaRPr lang="ja-JP" altLang="en-US">
              <a:ea typeface="游ゴシック"/>
            </a:endParaRPr>
          </a:p>
        </p:txBody>
      </p:sp>
    </p:spTree>
    <p:extLst>
      <p:ext uri="{BB962C8B-B14F-4D97-AF65-F5344CB8AC3E}">
        <p14:creationId xmlns:p14="http://schemas.microsoft.com/office/powerpoint/2010/main" val="1085164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D8E88-3B1A-ADD7-05B8-DBADB02EF59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4C2C305A-1EB6-454A-0A1E-1857EFB7C4EF}"/>
              </a:ext>
            </a:extLst>
          </p:cNvPr>
          <p:cNvSpPr txBox="1"/>
          <p:nvPr/>
        </p:nvSpPr>
        <p:spPr>
          <a:xfrm>
            <a:off x="538914" y="714375"/>
            <a:ext cx="1101641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音場C</a:t>
            </a:r>
            <a:endParaRPr lang="en-US" altLang="ja-JP"/>
          </a:p>
          <a:p>
            <a:r>
              <a:rPr lang="ja-JP" altLang="en-US">
                <a:ea typeface="游ゴシック"/>
              </a:rPr>
              <a:t>A5　</a:t>
            </a:r>
            <a:r>
              <a:rPr lang="ja-JP">
                <a:ea typeface="+mn-lt"/>
                <a:cs typeface="+mn-lt"/>
              </a:rPr>
              <a:t>響きが少し減った気がした。さいしょのがうたいやすい。</a:t>
            </a:r>
            <a:endParaRPr lang="ja-JP">
              <a:ea typeface="游ゴシック"/>
            </a:endParaRPr>
          </a:p>
          <a:p>
            <a:r>
              <a:rPr lang="ja-JP" altLang="en-US">
                <a:ea typeface="游ゴシック"/>
              </a:rPr>
              <a:t>T1　</a:t>
            </a:r>
            <a:r>
              <a:rPr lang="ja-JP">
                <a:ea typeface="+mn-lt"/>
                <a:cs typeface="+mn-lt"/>
              </a:rPr>
              <a:t>全体的に響きは増した気がしたが、演奏はしづらかった。</a:t>
            </a:r>
            <a:endParaRPr lang="ja-JP" altLang="en-US">
              <a:ea typeface="游ゴシック"/>
            </a:endParaRPr>
          </a:p>
          <a:p>
            <a:endParaRPr lang="ja-JP" altLang="en-US">
              <a:ea typeface="游ゴシック"/>
            </a:endParaRPr>
          </a:p>
          <a:p>
            <a:r>
              <a:rPr lang="ja-JP" altLang="en-US">
                <a:solidFill>
                  <a:srgbClr val="FF0000"/>
                </a:solidFill>
                <a:ea typeface="游ゴシック"/>
              </a:rPr>
              <a:t>S2　</a:t>
            </a:r>
            <a:r>
              <a:rPr lang="ja-JP">
                <a:solidFill>
                  <a:srgbClr val="FF0000"/>
                </a:solidFill>
                <a:ea typeface="+mn-lt"/>
                <a:cs typeface="+mn-lt"/>
              </a:rPr>
              <a:t>音を伸ばして消えた後の残響が、全てのパートがキレイに溶け合っているように感じて良かった。</a:t>
            </a:r>
          </a:p>
          <a:p>
            <a:r>
              <a:rPr lang="ja-JP" altLang="en-US">
                <a:ea typeface="游ゴシック"/>
              </a:rPr>
              <a:t>B3　</a:t>
            </a:r>
            <a:r>
              <a:rPr lang="ja-JP">
                <a:ea typeface="+mn-lt"/>
                <a:cs typeface="+mn-lt"/>
              </a:rPr>
              <a:t>実際のホールがこれだったら嬉しい。残響が前に伝わる感触があった。</a:t>
            </a:r>
          </a:p>
          <a:p>
            <a:r>
              <a:rPr lang="ja-JP" altLang="en-US">
                <a:solidFill>
                  <a:srgbClr val="FF0000"/>
                </a:solidFill>
                <a:ea typeface="游ゴシック"/>
              </a:rPr>
              <a:t>B8　</a:t>
            </a:r>
            <a:r>
              <a:rPr lang="ja-JP">
                <a:solidFill>
                  <a:srgbClr val="FF0000"/>
                </a:solidFill>
                <a:ea typeface="+mn-lt"/>
                <a:cs typeface="+mn-lt"/>
              </a:rPr>
              <a:t>東大ホールのような、響きが奥の方に吸い込まれていく感じ。残響とそば鳴りが分離できるので、発した音がどう響くかのフィードバックを得やすい。行為と結果を分離していろんな要素を動かせたので、強弱もアンサンブルの実のあるものになった。演奏もうまくいった。</a:t>
            </a:r>
          </a:p>
          <a:p>
            <a:r>
              <a:rPr lang="ja-JP" altLang="en-US">
                <a:ea typeface="游ゴシック"/>
              </a:rPr>
              <a:t>S5　</a:t>
            </a:r>
            <a:r>
              <a:rPr lang="ja-JP">
                <a:ea typeface="+mn-lt"/>
                <a:cs typeface="+mn-lt"/>
              </a:rPr>
              <a:t>特になかった…ごめんなさい</a:t>
            </a:r>
          </a:p>
          <a:p>
            <a:r>
              <a:rPr lang="ja-JP" altLang="en-US">
                <a:solidFill>
                  <a:srgbClr val="FF0000"/>
                </a:solidFill>
                <a:ea typeface="游ゴシック"/>
              </a:rPr>
              <a:t>A2　</a:t>
            </a:r>
            <a:r>
              <a:rPr lang="ja-JP">
                <a:solidFill>
                  <a:srgbClr val="FF0000"/>
                </a:solidFill>
                <a:ea typeface="+mn-lt"/>
                <a:cs typeface="+mn-lt"/>
              </a:rPr>
              <a:t>一番（パターンの中では）歌いやすかったです。</a:t>
            </a:r>
          </a:p>
          <a:p>
            <a:r>
              <a:rPr lang="ja-JP" altLang="en-US">
                <a:solidFill>
                  <a:srgbClr val="FF0000"/>
                </a:solidFill>
                <a:ea typeface="游ゴシック"/>
              </a:rPr>
              <a:t>B2　</a:t>
            </a:r>
            <a:r>
              <a:rPr lang="ja-JP">
                <a:solidFill>
                  <a:srgbClr val="FF0000"/>
                </a:solidFill>
                <a:ea typeface="+mn-lt"/>
                <a:cs typeface="+mn-lt"/>
              </a:rPr>
              <a:t>四つの声部がちょうどよいバランスで重なった音が返ってくるので、客席で聞こえる音を直接モニターしているように感じてアンサンブルがしやすかった。</a:t>
            </a:r>
            <a:endParaRPr lang="ja-JP" altLang="en-US">
              <a:solidFill>
                <a:srgbClr val="FF0000"/>
              </a:solidFill>
              <a:ea typeface="游ゴシック"/>
            </a:endParaRPr>
          </a:p>
        </p:txBody>
      </p:sp>
    </p:spTree>
    <p:extLst>
      <p:ext uri="{BB962C8B-B14F-4D97-AF65-F5344CB8AC3E}">
        <p14:creationId xmlns:p14="http://schemas.microsoft.com/office/powerpoint/2010/main" val="986040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4FCB2-56A0-C4DE-3D01-28C79B0E69E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BDD2DC1E-9C9B-0E8B-E608-5EB182E911AA}"/>
              </a:ext>
            </a:extLst>
          </p:cNvPr>
          <p:cNvSpPr txBox="1"/>
          <p:nvPr/>
        </p:nvSpPr>
        <p:spPr>
          <a:xfrm>
            <a:off x="538914" y="714375"/>
            <a:ext cx="1101641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音場D</a:t>
            </a:r>
            <a:endParaRPr lang="en-US" altLang="ja-JP"/>
          </a:p>
          <a:p>
            <a:r>
              <a:rPr lang="ja-JP" altLang="en-US">
                <a:solidFill>
                  <a:srgbClr val="FF0000"/>
                </a:solidFill>
                <a:ea typeface="游ゴシック"/>
              </a:rPr>
              <a:t>A4　</a:t>
            </a:r>
            <a:r>
              <a:rPr lang="ja-JP">
                <a:solidFill>
                  <a:srgbClr val="FF0000"/>
                </a:solidFill>
                <a:ea typeface="+mn-lt"/>
                <a:cs typeface="+mn-lt"/>
              </a:rPr>
              <a:t>バスの音が明らかに聞こえにくく感じました。倍音がきこえないような感覚がありました。</a:t>
            </a:r>
            <a:endParaRPr lang="ja-JP">
              <a:solidFill>
                <a:srgbClr val="FF0000"/>
              </a:solidFill>
              <a:ea typeface="游ゴシック"/>
            </a:endParaRPr>
          </a:p>
          <a:p>
            <a:r>
              <a:rPr lang="ja-JP" altLang="en-US">
                <a:solidFill>
                  <a:srgbClr val="FF0000"/>
                </a:solidFill>
                <a:ea typeface="游ゴシック"/>
              </a:rPr>
              <a:t>B2　</a:t>
            </a:r>
            <a:r>
              <a:rPr lang="ja-JP">
                <a:solidFill>
                  <a:srgbClr val="FF0000"/>
                </a:solidFill>
                <a:ea typeface="+mn-lt"/>
                <a:cs typeface="+mn-lt"/>
              </a:rPr>
              <a:t>音の返りは増えたが、自分の音と他人の音が同等に返ってくるので、区別ができないように感じた。</a:t>
            </a:r>
          </a:p>
          <a:p>
            <a:r>
              <a:rPr lang="ja-JP" altLang="en-US">
                <a:ea typeface="游ゴシック"/>
              </a:rPr>
              <a:t>B3　</a:t>
            </a:r>
            <a:r>
              <a:rPr lang="ja-JP">
                <a:ea typeface="+mn-lt"/>
                <a:cs typeface="+mn-lt"/>
              </a:rPr>
              <a:t>吸音材に囲まれて歌う感覚に近かった。</a:t>
            </a:r>
          </a:p>
          <a:p>
            <a:endParaRPr lang="ja-JP" altLang="en-US">
              <a:ea typeface="游ゴシック"/>
            </a:endParaRPr>
          </a:p>
          <a:p>
            <a:r>
              <a:rPr lang="ja-JP" altLang="en-US">
                <a:solidFill>
                  <a:srgbClr val="FF0000"/>
                </a:solidFill>
                <a:ea typeface="游ゴシック"/>
              </a:rPr>
              <a:t>S2　</a:t>
            </a:r>
            <a:r>
              <a:rPr lang="ja-JP">
                <a:solidFill>
                  <a:srgbClr val="FF0000"/>
                </a:solidFill>
                <a:ea typeface="+mn-lt"/>
                <a:cs typeface="+mn-lt"/>
              </a:rPr>
              <a:t>響きが減り、他のパートに合わせやすくなったと感じた。反対に、響きが減った分、多くエネルギーを使い、疲れやすくなった。</a:t>
            </a:r>
          </a:p>
          <a:p>
            <a:r>
              <a:rPr lang="ja-JP" altLang="en-US">
                <a:ea typeface="游ゴシック"/>
              </a:rPr>
              <a:t>T1　</a:t>
            </a:r>
            <a:r>
              <a:rPr lang="ja-JP">
                <a:ea typeface="+mn-lt"/>
                <a:cs typeface="+mn-lt"/>
              </a:rPr>
              <a:t>他者の声がよく聞こえたことで演奏がしやすくなった気がした。響きの具合が心地よかった。</a:t>
            </a:r>
          </a:p>
          <a:p>
            <a:r>
              <a:rPr lang="ja-JP" altLang="en-US">
                <a:ea typeface="游ゴシック"/>
              </a:rPr>
              <a:t>T3　</a:t>
            </a:r>
            <a:r>
              <a:rPr lang="ja-JP">
                <a:ea typeface="+mn-lt"/>
                <a:cs typeface="+mn-lt"/>
              </a:rPr>
              <a:t>自他ともに周囲からの反響をよく聴くことができ、遠くに響いてゆく感覚もある。かなり歌い手にとってはありがたい環境。</a:t>
            </a:r>
          </a:p>
          <a:p>
            <a:r>
              <a:rPr lang="ja-JP" altLang="en-US">
                <a:ea typeface="游ゴシック"/>
              </a:rPr>
              <a:t>S5　</a:t>
            </a:r>
            <a:r>
              <a:rPr lang="ja-JP">
                <a:ea typeface="+mn-lt"/>
                <a:cs typeface="+mn-lt"/>
              </a:rPr>
              <a:t>男声がすごく聞きやすくなった？</a:t>
            </a:r>
          </a:p>
          <a:p>
            <a:r>
              <a:rPr lang="ja-JP" altLang="en-US">
                <a:ea typeface="游ゴシック"/>
              </a:rPr>
              <a:t>T4　</a:t>
            </a:r>
            <a:r>
              <a:rPr lang="ja-JP">
                <a:ea typeface="+mn-lt"/>
                <a:cs typeface="+mn-lt"/>
              </a:rPr>
              <a:t>高音が返ってくる感じがした。ちょっといいホール</a:t>
            </a:r>
            <a:endParaRPr lang="ja-JP">
              <a:ea typeface="游ゴシック"/>
            </a:endParaRPr>
          </a:p>
        </p:txBody>
      </p:sp>
    </p:spTree>
    <p:extLst>
      <p:ext uri="{BB962C8B-B14F-4D97-AF65-F5344CB8AC3E}">
        <p14:creationId xmlns:p14="http://schemas.microsoft.com/office/powerpoint/2010/main" val="3682297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5A3CE-3ED0-E1F5-6140-19F0EE71D6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4C5A58D-B173-91EF-FA1F-FF65551864A8}"/>
              </a:ext>
            </a:extLst>
          </p:cNvPr>
          <p:cNvSpPr txBox="1"/>
          <p:nvPr/>
        </p:nvSpPr>
        <p:spPr>
          <a:xfrm>
            <a:off x="538914" y="714375"/>
            <a:ext cx="1101641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音場A</a:t>
            </a:r>
          </a:p>
          <a:p>
            <a:r>
              <a:rPr lang="ja-JP">
                <a:ea typeface="游ゴシック"/>
              </a:rPr>
              <a:t>S8　</a:t>
            </a:r>
            <a:r>
              <a:rPr lang="ja-JP">
                <a:latin typeface="Calibri"/>
                <a:ea typeface="游ゴシック"/>
                <a:cs typeface="Calibri"/>
              </a:rPr>
              <a:t>めっちゃひとの声きこえる!!ってなりました。自分の声がききにくいと発声の瞬間ビビっちゃいます。</a:t>
            </a:r>
          </a:p>
          <a:p>
            <a:r>
              <a:rPr lang="ja-JP">
                <a:ea typeface="游ゴシック"/>
              </a:rPr>
              <a:t>A5　</a:t>
            </a:r>
            <a:r>
              <a:rPr lang="ja-JP">
                <a:latin typeface="Calibri"/>
                <a:ea typeface="游ゴシック"/>
                <a:cs typeface="Calibri"/>
              </a:rPr>
              <a:t>教会みたいに響きがはんきょうしてボワーンとなるかんじがした。自分の声はあまりきこえない。</a:t>
            </a:r>
          </a:p>
          <a:p>
            <a:r>
              <a:rPr lang="ja-JP">
                <a:solidFill>
                  <a:srgbClr val="FF0000"/>
                </a:solidFill>
                <a:ea typeface="游ゴシック"/>
              </a:rPr>
              <a:t>A2　</a:t>
            </a:r>
            <a:r>
              <a:rPr lang="ja-JP">
                <a:solidFill>
                  <a:srgbClr val="FF0000"/>
                </a:solidFill>
                <a:latin typeface="Calibri"/>
                <a:ea typeface="游ゴシック"/>
                <a:cs typeface="Calibri"/>
              </a:rPr>
              <a:t>全体的に響きが減った気がした。こぢんまりした感じがした、</a:t>
            </a:r>
            <a:endParaRPr lang="ja-JP" altLang="en-US">
              <a:solidFill>
                <a:srgbClr val="FF0000"/>
              </a:solidFill>
              <a:latin typeface="Calibri"/>
              <a:ea typeface="游ゴシック"/>
              <a:cs typeface="Calibri"/>
            </a:endParaRPr>
          </a:p>
          <a:p>
            <a:r>
              <a:rPr lang="en-US" altLang="ja-JP">
                <a:solidFill>
                  <a:srgbClr val="000000"/>
                </a:solidFill>
                <a:latin typeface="游ゴシック"/>
                <a:ea typeface="游ゴシック"/>
                <a:cs typeface="Calibri"/>
              </a:rPr>
              <a:t>T8</a:t>
            </a:r>
            <a:r>
              <a:rPr lang="ja-JP" altLang="en-US">
                <a:solidFill>
                  <a:srgbClr val="000000"/>
                </a:solidFill>
                <a:latin typeface="游ゴシック"/>
                <a:ea typeface="游ゴシック"/>
                <a:cs typeface="Calibri"/>
              </a:rPr>
              <a:t>　</a:t>
            </a:r>
            <a:r>
              <a:rPr lang="ja-JP" altLang="en-US">
                <a:solidFill>
                  <a:srgbClr val="000000"/>
                </a:solidFill>
                <a:latin typeface="Calibri"/>
                <a:ea typeface="游ゴシック"/>
                <a:cs typeface="Calibri"/>
              </a:rPr>
              <a:t>広くて響かないけど客席では響いてるだろうな～みたいなホールのイメージ</a:t>
            </a:r>
            <a:endParaRPr lang="ja-JP"/>
          </a:p>
          <a:p>
            <a:endParaRPr lang="ja-JP" altLang="en-US">
              <a:solidFill>
                <a:srgbClr val="000000"/>
              </a:solidFill>
              <a:latin typeface="Calibri"/>
              <a:ea typeface="游ゴシック"/>
              <a:cs typeface="Calibri"/>
            </a:endParaRPr>
          </a:p>
          <a:p>
            <a:r>
              <a:rPr lang="ja-JP">
                <a:solidFill>
                  <a:srgbClr val="FF0000"/>
                </a:solidFill>
                <a:latin typeface="游ゴシック"/>
                <a:ea typeface="游ゴシック"/>
                <a:cs typeface="Calibri"/>
              </a:rPr>
              <a:t>S3　</a:t>
            </a:r>
            <a:r>
              <a:rPr lang="ja-JP">
                <a:solidFill>
                  <a:srgbClr val="FF0000"/>
                </a:solidFill>
                <a:latin typeface="Calibri"/>
                <a:ea typeface="游ゴシック"/>
                <a:cs typeface="Calibri"/>
              </a:rPr>
              <a:t>響くところが遠く感じたが、遠いところから戻ってくる聴こえ方に感じた。（図）</a:t>
            </a:r>
          </a:p>
          <a:p>
            <a:r>
              <a:rPr lang="ja-JP">
                <a:solidFill>
                  <a:srgbClr val="000000"/>
                </a:solidFill>
                <a:latin typeface="游ゴシック"/>
                <a:ea typeface="游ゴシック"/>
                <a:cs typeface="Calibri"/>
              </a:rPr>
              <a:t>S5　</a:t>
            </a:r>
            <a:r>
              <a:rPr lang="ja-JP">
                <a:solidFill>
                  <a:srgbClr val="000000"/>
                </a:solidFill>
                <a:latin typeface="Calibri"/>
                <a:ea typeface="游ゴシック"/>
                <a:cs typeface="Calibri"/>
              </a:rPr>
              <a:t>自分の声が聞きやすくなった分、他人の声の響きが感じにくくなった？</a:t>
            </a:r>
            <a:endParaRPr lang="en-US" altLang="ja-JP">
              <a:solidFill>
                <a:srgbClr val="000000"/>
              </a:solidFill>
              <a:latin typeface="Calibri"/>
              <a:ea typeface="Meiryo UI"/>
              <a:cs typeface="Calibri"/>
            </a:endParaRPr>
          </a:p>
          <a:p>
            <a:r>
              <a:rPr lang="ja-JP">
                <a:solidFill>
                  <a:srgbClr val="000000"/>
                </a:solidFill>
                <a:latin typeface="游ゴシック"/>
                <a:ea typeface="游ゴシック"/>
                <a:cs typeface="Calibri"/>
              </a:rPr>
              <a:t>A8　</a:t>
            </a:r>
            <a:r>
              <a:rPr lang="ja-JP">
                <a:solidFill>
                  <a:srgbClr val="000000"/>
                </a:solidFill>
                <a:latin typeface="Calibri"/>
                <a:ea typeface="游ゴシック"/>
                <a:cs typeface="Calibri"/>
              </a:rPr>
              <a:t>自分の声は聞こえやすい、相手の声も。響く感じは減ったように思った。</a:t>
            </a:r>
          </a:p>
          <a:p>
            <a:r>
              <a:rPr lang="ja-JP">
                <a:solidFill>
                  <a:srgbClr val="000000"/>
                </a:solidFill>
                <a:latin typeface="游ゴシック"/>
                <a:ea typeface="游ゴシック"/>
                <a:cs typeface="Calibri"/>
              </a:rPr>
              <a:t>T1　</a:t>
            </a:r>
            <a:r>
              <a:rPr lang="ja-JP">
                <a:solidFill>
                  <a:srgbClr val="000000"/>
                </a:solidFill>
                <a:latin typeface="Calibri"/>
                <a:ea typeface="游ゴシック"/>
                <a:cs typeface="Calibri"/>
              </a:rPr>
              <a:t>響きは増えたが、あっさりした（クリア）な感じになった気がした。そのため自分・他者の声が聞きやすくなった気がする。少しハモりやすくなった。</a:t>
            </a:r>
            <a:endParaRPr lang="ja-JP"/>
          </a:p>
          <a:p>
            <a:r>
              <a:rPr lang="en-US" altLang="ja-JP">
                <a:solidFill>
                  <a:srgbClr val="FF0000"/>
                </a:solidFill>
                <a:latin typeface="游ゴシック"/>
                <a:ea typeface="游ゴシック"/>
                <a:cs typeface="Calibri"/>
              </a:rPr>
              <a:t>B2</a:t>
            </a:r>
            <a:r>
              <a:rPr lang="ja-JP" altLang="en-US">
                <a:solidFill>
                  <a:srgbClr val="FF0000"/>
                </a:solidFill>
                <a:latin typeface="游ゴシック"/>
                <a:ea typeface="游ゴシック"/>
                <a:cs typeface="Calibri"/>
              </a:rPr>
              <a:t>　</a:t>
            </a:r>
            <a:r>
              <a:rPr lang="ja-JP" altLang="en-US">
                <a:solidFill>
                  <a:srgbClr val="FF0000"/>
                </a:solidFill>
                <a:latin typeface="Calibri"/>
                <a:ea typeface="游ゴシック"/>
                <a:cs typeface="Calibri"/>
              </a:rPr>
              <a:t>音が分離して感じたので、注意を向ければ他のどのパートも取り出して聴くことができると感じました。</a:t>
            </a:r>
          </a:p>
          <a:p>
            <a:endParaRPr lang="ja-JP" altLang="en-US">
              <a:solidFill>
                <a:srgbClr val="FF0000"/>
              </a:solidFill>
              <a:latin typeface="Calibri"/>
              <a:ea typeface="游ゴシック"/>
              <a:cs typeface="Calibri"/>
            </a:endParaRPr>
          </a:p>
        </p:txBody>
      </p:sp>
    </p:spTree>
    <p:extLst>
      <p:ext uri="{BB962C8B-B14F-4D97-AF65-F5344CB8AC3E}">
        <p14:creationId xmlns:p14="http://schemas.microsoft.com/office/powerpoint/2010/main" val="2411774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EA0DD-351A-4D7A-CE8C-FB0E5CCA90F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E5A8BF4-7936-B0D1-397B-DF488C986E1F}"/>
              </a:ext>
            </a:extLst>
          </p:cNvPr>
          <p:cNvSpPr txBox="1"/>
          <p:nvPr/>
        </p:nvSpPr>
        <p:spPr>
          <a:xfrm>
            <a:off x="538914" y="714375"/>
            <a:ext cx="1101641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音場B</a:t>
            </a:r>
          </a:p>
          <a:p>
            <a:r>
              <a:rPr lang="ja-JP">
                <a:solidFill>
                  <a:srgbClr val="FF0000"/>
                </a:solidFill>
                <a:ea typeface="游ゴシック"/>
              </a:rPr>
              <a:t>B8　</a:t>
            </a:r>
            <a:r>
              <a:rPr lang="ja-JP">
                <a:solidFill>
                  <a:srgbClr val="FF0000"/>
                </a:solidFill>
                <a:latin typeface="Calibri"/>
                <a:ea typeface="游ゴシック"/>
                <a:cs typeface="Calibri"/>
              </a:rPr>
              <a:t>自分の声が聴こえにくくなる代わりに、残響としてまとまった響き（４声のハーモニー）が返ってくる感じがあった。近くの人ほど聞こえにくく、遠くの人ほど聴こえやすい（特にソプラノ）。残響から逆算して歌うと、多少強弱やアンサンブルは向上させることができた。</a:t>
            </a:r>
          </a:p>
          <a:p>
            <a:endParaRPr lang="ja-JP" altLang="en-US">
              <a:ea typeface="游ゴシック"/>
            </a:endParaRPr>
          </a:p>
          <a:p>
            <a:r>
              <a:rPr lang="ja-JP">
                <a:ea typeface="游ゴシック"/>
              </a:rPr>
              <a:t>S5　</a:t>
            </a:r>
            <a:r>
              <a:rPr lang="ja-JP">
                <a:latin typeface="Calibri"/>
                <a:ea typeface="游ゴシック"/>
                <a:cs typeface="Calibri"/>
              </a:rPr>
              <a:t>自分の声だけが聞きやすくなった気がする…</a:t>
            </a:r>
            <a:endParaRPr lang="ja-JP"/>
          </a:p>
          <a:p>
            <a:r>
              <a:rPr lang="ja-JP">
                <a:solidFill>
                  <a:srgbClr val="FF0000"/>
                </a:solidFill>
                <a:ea typeface="游ゴシック"/>
              </a:rPr>
              <a:t>A4　</a:t>
            </a:r>
            <a:r>
              <a:rPr lang="ja-JP">
                <a:solidFill>
                  <a:srgbClr val="FF0000"/>
                </a:solidFill>
                <a:latin typeface="Calibri"/>
                <a:ea typeface="游ゴシック"/>
                <a:cs typeface="Calibri"/>
              </a:rPr>
              <a:t>響きが明るい印象を受けました。</a:t>
            </a:r>
          </a:p>
          <a:p>
            <a:r>
              <a:rPr lang="ja-JP">
                <a:solidFill>
                  <a:srgbClr val="000000"/>
                </a:solidFill>
                <a:latin typeface="游ゴシック"/>
                <a:ea typeface="游ゴシック"/>
                <a:cs typeface="Calibri"/>
              </a:rPr>
              <a:t>T1　</a:t>
            </a:r>
            <a:r>
              <a:rPr lang="ja-JP">
                <a:solidFill>
                  <a:srgbClr val="000000"/>
                </a:solidFill>
                <a:latin typeface="Calibri"/>
                <a:ea typeface="游ゴシック"/>
                <a:cs typeface="Calibri"/>
              </a:rPr>
              <a:t>自分の声が音量的によく聞こえた気がした。そのため音程に意識を向けやすく、演奏しやすかった。あっさりした響きで、エフェクトの薄い感じで、PAを切ったライブステージの返しを聞いている感覚を覚えた。</a:t>
            </a:r>
          </a:p>
          <a:p>
            <a:r>
              <a:rPr lang="ja-JP">
                <a:solidFill>
                  <a:srgbClr val="FF0000"/>
                </a:solidFill>
                <a:latin typeface="游ゴシック"/>
                <a:ea typeface="游ゴシック"/>
                <a:cs typeface="Calibri"/>
              </a:rPr>
              <a:t>B2　</a:t>
            </a:r>
            <a:r>
              <a:rPr lang="ja-JP">
                <a:solidFill>
                  <a:srgbClr val="FF0000"/>
                </a:solidFill>
                <a:latin typeface="Calibri"/>
                <a:ea typeface="游ゴシック"/>
                <a:cs typeface="Calibri"/>
              </a:rPr>
              <a:t>特にとなりのテナーの音がよく聞こえた。ソプラノ、アルトは変わらず。また、長い音があまり響きすぎないので、音の中でも強弱がつけやすかった。</a:t>
            </a:r>
            <a:endParaRPr lang="en-US" altLang="ja-JP">
              <a:solidFill>
                <a:srgbClr val="FF0000"/>
              </a:solidFill>
              <a:latin typeface="Calibri"/>
              <a:ea typeface="Meiryo UI"/>
              <a:cs typeface="Calibri"/>
            </a:endParaRPr>
          </a:p>
          <a:p>
            <a:r>
              <a:rPr lang="ja-JP">
                <a:solidFill>
                  <a:srgbClr val="000000"/>
                </a:solidFill>
                <a:latin typeface="游ゴシック"/>
                <a:ea typeface="游ゴシック"/>
                <a:cs typeface="Calibri"/>
              </a:rPr>
              <a:t>B3　</a:t>
            </a:r>
            <a:r>
              <a:rPr lang="ja-JP">
                <a:solidFill>
                  <a:srgbClr val="000000"/>
                </a:solidFill>
                <a:latin typeface="Calibri"/>
                <a:ea typeface="游ゴシック"/>
                <a:cs typeface="Calibri"/>
              </a:rPr>
              <a:t>相手の音の間違いがよく聴こえてしまったからか、なかなか溶けにくい感じが（心理的にも）した。自他ともに声は聴こえやすい。</a:t>
            </a:r>
          </a:p>
        </p:txBody>
      </p:sp>
    </p:spTree>
    <p:extLst>
      <p:ext uri="{BB962C8B-B14F-4D97-AF65-F5344CB8AC3E}">
        <p14:creationId xmlns:p14="http://schemas.microsoft.com/office/powerpoint/2010/main" val="2010102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4DA7B-2AC9-E0BD-1183-AB9E2AEA533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6FC7E9F-71D4-5E34-D2BE-828E92870492}"/>
              </a:ext>
            </a:extLst>
          </p:cNvPr>
          <p:cNvSpPr txBox="1"/>
          <p:nvPr/>
        </p:nvSpPr>
        <p:spPr>
          <a:xfrm>
            <a:off x="538914" y="714375"/>
            <a:ext cx="1101641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音場C</a:t>
            </a:r>
          </a:p>
          <a:p>
            <a:r>
              <a:rPr lang="en-US" altLang="ja-JP">
                <a:latin typeface="游ゴシック"/>
                <a:ea typeface="游ゴシック"/>
                <a:cs typeface="Calibri"/>
              </a:rPr>
              <a:t>A8</a:t>
            </a:r>
            <a:r>
              <a:rPr lang="ja-JP" altLang="en-US">
                <a:latin typeface="游ゴシック"/>
                <a:ea typeface="游ゴシック"/>
                <a:cs typeface="Calibri"/>
              </a:rPr>
              <a:t>　</a:t>
            </a:r>
            <a:r>
              <a:rPr lang="ja-JP" altLang="en-US">
                <a:latin typeface="Calibri"/>
                <a:ea typeface="游ゴシック"/>
                <a:cs typeface="Calibri"/>
              </a:rPr>
              <a:t>自分の声を見失なう感じ。</a:t>
            </a:r>
          </a:p>
          <a:p>
            <a:r>
              <a:rPr lang="en-US" altLang="ja-JP">
                <a:latin typeface="游ゴシック"/>
                <a:ea typeface="游ゴシック"/>
                <a:cs typeface="Calibri"/>
              </a:rPr>
              <a:t>T2</a:t>
            </a:r>
            <a:r>
              <a:rPr lang="ja-JP" altLang="en-US">
                <a:latin typeface="游ゴシック"/>
                <a:ea typeface="游ゴシック"/>
                <a:cs typeface="Calibri"/>
              </a:rPr>
              <a:t>　</a:t>
            </a:r>
            <a:r>
              <a:rPr lang="ja-JP" altLang="en-US">
                <a:latin typeface="Calibri"/>
                <a:ea typeface="游ゴシック"/>
                <a:cs typeface="Calibri"/>
              </a:rPr>
              <a:t>演奏しづらさの感覚が強くあった。理由はわからないが、当初は「反響は長め」と感じていたのに、途中からは「あまり響かない」と感じるようになった。</a:t>
            </a:r>
          </a:p>
          <a:p>
            <a:endParaRPr lang="ja-JP" altLang="en-US">
              <a:solidFill>
                <a:srgbClr val="FF0000"/>
              </a:solidFill>
              <a:latin typeface="Calibri"/>
              <a:ea typeface="游ゴシック"/>
              <a:cs typeface="Calibri"/>
            </a:endParaRPr>
          </a:p>
          <a:p>
            <a:r>
              <a:rPr lang="ja-JP">
                <a:solidFill>
                  <a:srgbClr val="FF0000"/>
                </a:solidFill>
                <a:latin typeface="游ゴシック"/>
                <a:ea typeface="游ゴシック"/>
                <a:cs typeface="Calibri"/>
              </a:rPr>
              <a:t>S2　</a:t>
            </a:r>
            <a:r>
              <a:rPr lang="ja-JP">
                <a:solidFill>
                  <a:srgbClr val="FF0000"/>
                </a:solidFill>
                <a:latin typeface="Calibri"/>
                <a:ea typeface="游ゴシック"/>
                <a:cs typeface="Calibri"/>
              </a:rPr>
              <a:t>音を伸ばして消えた後の残響が、全てのパートがキレイに溶け合っているように感じて良かった。</a:t>
            </a:r>
          </a:p>
          <a:p>
            <a:r>
              <a:rPr lang="ja-JP">
                <a:solidFill>
                  <a:srgbClr val="FF0000"/>
                </a:solidFill>
                <a:latin typeface="游ゴシック"/>
                <a:ea typeface="游ゴシック"/>
                <a:cs typeface="Calibri"/>
              </a:rPr>
              <a:t>S7　</a:t>
            </a:r>
          </a:p>
          <a:p>
            <a:r>
              <a:rPr lang="ja-JP">
                <a:solidFill>
                  <a:srgbClr val="FF0000"/>
                </a:solidFill>
                <a:ea typeface="游ゴシック"/>
              </a:rPr>
              <a:t>A2　</a:t>
            </a:r>
            <a:r>
              <a:rPr lang="ja-JP">
                <a:solidFill>
                  <a:srgbClr val="FF0000"/>
                </a:solidFill>
                <a:latin typeface="Calibri"/>
                <a:ea typeface="游ゴシック"/>
                <a:cs typeface="Calibri"/>
              </a:rPr>
              <a:t>一番（パターンの中では）歌いやすかったです。</a:t>
            </a:r>
          </a:p>
          <a:p>
            <a:r>
              <a:rPr lang="ja-JP">
                <a:solidFill>
                  <a:srgbClr val="FF0000"/>
                </a:solidFill>
                <a:ea typeface="游ゴシック"/>
              </a:rPr>
              <a:t>A4　</a:t>
            </a:r>
            <a:r>
              <a:rPr lang="ja-JP">
                <a:solidFill>
                  <a:srgbClr val="FF0000"/>
                </a:solidFill>
                <a:latin typeface="Calibri"/>
                <a:ea typeface="游ゴシック"/>
                <a:cs typeface="Calibri"/>
              </a:rPr>
              <a:t>（具体的すぎるかもしれませんが）第一生命ホールを連想するような響きでした。なんとなく周囲の声量が上がったような気がしました。</a:t>
            </a:r>
          </a:p>
          <a:p>
            <a:r>
              <a:rPr lang="ja-JP">
                <a:solidFill>
                  <a:srgbClr val="FF0000"/>
                </a:solidFill>
                <a:ea typeface="游ゴシック"/>
              </a:rPr>
              <a:t>B8　</a:t>
            </a:r>
            <a:r>
              <a:rPr lang="ja-JP">
                <a:solidFill>
                  <a:srgbClr val="FF0000"/>
                </a:solidFill>
                <a:latin typeface="Calibri"/>
                <a:ea typeface="游ゴシック"/>
                <a:cs typeface="Calibri"/>
              </a:rPr>
              <a:t>東大ホールのような、響きが奥の方に吸い込まれていく感じ。残響とそば鳴りが分離できるので、発した音がどう響くかのフィードバックを得やすい。行為と結果を分離していろんな要素を動かせたので、強弱もアンサンブルの実のあるものになった。演奏もうまくいった。</a:t>
            </a:r>
            <a:endParaRPr lang="ja-JP"/>
          </a:p>
        </p:txBody>
      </p:sp>
    </p:spTree>
    <p:extLst>
      <p:ext uri="{BB962C8B-B14F-4D97-AF65-F5344CB8AC3E}">
        <p14:creationId xmlns:p14="http://schemas.microsoft.com/office/powerpoint/2010/main" val="418915602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TotalTime>
  <Words>9380</Words>
  <Application>Microsoft Macintosh PowerPoint</Application>
  <PresentationFormat>ワイド画面</PresentationFormat>
  <Paragraphs>543</Paragraphs>
  <Slides>65</Slides>
  <Notes>5</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65</vt:i4>
      </vt:variant>
    </vt:vector>
  </HeadingPairs>
  <TitlesOfParts>
    <vt:vector size="70" baseType="lpstr">
      <vt:lpstr>游ゴシック</vt:lpstr>
      <vt:lpstr>游ゴシック Light</vt:lpstr>
      <vt:lpstr>Arial</vt:lpstr>
      <vt:lpstr>Calibri</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板垣　大稀</dc:creator>
  <cp:lastModifiedBy>板垣　大稀</cp:lastModifiedBy>
  <cp:revision>3</cp:revision>
  <dcterms:created xsi:type="dcterms:W3CDTF">2024-01-14T05:56:09Z</dcterms:created>
  <dcterms:modified xsi:type="dcterms:W3CDTF">2024-01-15T06:05:33Z</dcterms:modified>
</cp:coreProperties>
</file>